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57"/>
  </p:notesMasterIdLst>
  <p:handoutMasterIdLst>
    <p:handoutMasterId r:id="rId58"/>
  </p:handoutMasterIdLst>
  <p:sldIdLst>
    <p:sldId id="701" r:id="rId2"/>
    <p:sldId id="1027" r:id="rId3"/>
    <p:sldId id="1075" r:id="rId4"/>
    <p:sldId id="904" r:id="rId5"/>
    <p:sldId id="911" r:id="rId6"/>
    <p:sldId id="905" r:id="rId7"/>
    <p:sldId id="906" r:id="rId8"/>
    <p:sldId id="907" r:id="rId9"/>
    <p:sldId id="908" r:id="rId10"/>
    <p:sldId id="909" r:id="rId11"/>
    <p:sldId id="1078" r:id="rId12"/>
    <p:sldId id="840" r:id="rId13"/>
    <p:sldId id="830" r:id="rId14"/>
    <p:sldId id="829" r:id="rId15"/>
    <p:sldId id="831" r:id="rId16"/>
    <p:sldId id="843" r:id="rId17"/>
    <p:sldId id="844" r:id="rId18"/>
    <p:sldId id="845" r:id="rId19"/>
    <p:sldId id="846" r:id="rId20"/>
    <p:sldId id="847" r:id="rId21"/>
    <p:sldId id="848" r:id="rId22"/>
    <p:sldId id="849" r:id="rId23"/>
    <p:sldId id="850" r:id="rId24"/>
    <p:sldId id="851" r:id="rId25"/>
    <p:sldId id="854" r:id="rId26"/>
    <p:sldId id="855" r:id="rId27"/>
    <p:sldId id="864" r:id="rId28"/>
    <p:sldId id="1079" r:id="rId29"/>
    <p:sldId id="865" r:id="rId30"/>
    <p:sldId id="866" r:id="rId31"/>
    <p:sldId id="922" r:id="rId32"/>
    <p:sldId id="867" r:id="rId33"/>
    <p:sldId id="869" r:id="rId34"/>
    <p:sldId id="888" r:id="rId35"/>
    <p:sldId id="924" r:id="rId36"/>
    <p:sldId id="948" r:id="rId37"/>
    <p:sldId id="965" r:id="rId38"/>
    <p:sldId id="969" r:id="rId39"/>
    <p:sldId id="968" r:id="rId40"/>
    <p:sldId id="966" r:id="rId41"/>
    <p:sldId id="1073" r:id="rId42"/>
    <p:sldId id="1080" r:id="rId43"/>
    <p:sldId id="1028" r:id="rId44"/>
    <p:sldId id="1032" r:id="rId45"/>
    <p:sldId id="1033" r:id="rId46"/>
    <p:sldId id="1041" r:id="rId47"/>
    <p:sldId id="1042" r:id="rId48"/>
    <p:sldId id="1037" r:id="rId49"/>
    <p:sldId id="1035" r:id="rId50"/>
    <p:sldId id="1076" r:id="rId51"/>
    <p:sldId id="1077" r:id="rId52"/>
    <p:sldId id="1038" r:id="rId53"/>
    <p:sldId id="1043" r:id="rId54"/>
    <p:sldId id="1065" r:id="rId55"/>
    <p:sldId id="1074" r:id="rId56"/>
  </p:sldIdLst>
  <p:sldSz cx="9144000" cy="6858000" type="screen4x3"/>
  <p:notesSz cx="7099300" cy="10234613"/>
  <p:custDataLst>
    <p:tags r:id="rId59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3300"/>
    <a:srgbClr val="FF6600"/>
    <a:srgbClr val="FF0066"/>
    <a:srgbClr val="FFF3FE"/>
    <a:srgbClr val="E1F4FF"/>
    <a:srgbClr val="CCECFF"/>
    <a:srgbClr val="FFB9B9"/>
    <a:srgbClr val="A50021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494" autoAdjust="0"/>
  </p:normalViewPr>
  <p:slideViewPr>
    <p:cSldViewPr>
      <p:cViewPr>
        <p:scale>
          <a:sx n="80" d="100"/>
          <a:sy n="80" d="100"/>
        </p:scale>
        <p:origin x="-63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732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4" tIns="47538" rIns="95074" bIns="47538" numCol="1" anchor="t" anchorCtr="0" compatLnSpc="1">
            <a:prstTxWarp prst="textNoShape">
              <a:avLst/>
            </a:prstTxWarp>
          </a:bodyPr>
          <a:lstStyle>
            <a:lvl1pPr defTabSz="949811">
              <a:defRPr sz="1100"/>
            </a:lvl1pPr>
          </a:lstStyle>
          <a:p>
            <a:endParaRPr lang="it-IT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80" y="1"/>
            <a:ext cx="307732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4" tIns="47538" rIns="95074" bIns="47538" numCol="1" anchor="t" anchorCtr="0" compatLnSpc="1">
            <a:prstTxWarp prst="textNoShape">
              <a:avLst/>
            </a:prstTxWarp>
          </a:bodyPr>
          <a:lstStyle>
            <a:lvl1pPr algn="r" defTabSz="949811">
              <a:defRPr sz="1100"/>
            </a:lvl1pPr>
          </a:lstStyle>
          <a:p>
            <a:endParaRPr lang="it-IT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4028"/>
            <a:ext cx="307732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4" tIns="47538" rIns="95074" bIns="47538" numCol="1" anchor="b" anchorCtr="0" compatLnSpc="1">
            <a:prstTxWarp prst="textNoShape">
              <a:avLst/>
            </a:prstTxWarp>
          </a:bodyPr>
          <a:lstStyle>
            <a:lvl1pPr defTabSz="949811">
              <a:defRPr sz="1100"/>
            </a:lvl1pPr>
          </a:lstStyle>
          <a:p>
            <a:endParaRPr lang="it-IT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80" y="9724028"/>
            <a:ext cx="307732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4" tIns="47538" rIns="95074" bIns="47538" numCol="1" anchor="b" anchorCtr="0" compatLnSpc="1">
            <a:prstTxWarp prst="textNoShape">
              <a:avLst/>
            </a:prstTxWarp>
          </a:bodyPr>
          <a:lstStyle>
            <a:lvl1pPr algn="r" defTabSz="949811">
              <a:defRPr sz="1100"/>
            </a:lvl1pPr>
          </a:lstStyle>
          <a:p>
            <a:fld id="{D931B481-AB1D-497D-AA77-452A86E4A79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52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732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4" tIns="47538" rIns="95074" bIns="47538" numCol="1" anchor="t" anchorCtr="0" compatLnSpc="1">
            <a:prstTxWarp prst="textNoShape">
              <a:avLst/>
            </a:prstTxWarp>
          </a:bodyPr>
          <a:lstStyle>
            <a:lvl1pPr defTabSz="949811">
              <a:defRPr sz="1100"/>
            </a:lvl1pPr>
          </a:lstStyle>
          <a:p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980" y="1"/>
            <a:ext cx="307732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4" tIns="47538" rIns="95074" bIns="47538" numCol="1" anchor="t" anchorCtr="0" compatLnSpc="1">
            <a:prstTxWarp prst="textNoShape">
              <a:avLst/>
            </a:prstTxWarp>
          </a:bodyPr>
          <a:lstStyle>
            <a:lvl1pPr algn="r" defTabSz="949811">
              <a:defRPr sz="1100"/>
            </a:lvl1pPr>
          </a:lstStyle>
          <a:p>
            <a:endParaRPr lang="it-IT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3588"/>
            <a:ext cx="5122863" cy="384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8040" y="4860378"/>
            <a:ext cx="5203223" cy="460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4" tIns="47538" rIns="95074" bIns="47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4028"/>
            <a:ext cx="307732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4" tIns="47538" rIns="95074" bIns="47538" numCol="1" anchor="b" anchorCtr="0" compatLnSpc="1">
            <a:prstTxWarp prst="textNoShape">
              <a:avLst/>
            </a:prstTxWarp>
          </a:bodyPr>
          <a:lstStyle>
            <a:lvl1pPr defTabSz="949811">
              <a:defRPr sz="1100"/>
            </a:lvl1pPr>
          </a:lstStyle>
          <a:p>
            <a:endParaRPr lang="it-IT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980" y="9724028"/>
            <a:ext cx="307732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4" tIns="47538" rIns="95074" bIns="47538" numCol="1" anchor="b" anchorCtr="0" compatLnSpc="1">
            <a:prstTxWarp prst="textNoShape">
              <a:avLst/>
            </a:prstTxWarp>
          </a:bodyPr>
          <a:lstStyle>
            <a:lvl1pPr algn="r" defTabSz="949811">
              <a:defRPr sz="1100"/>
            </a:lvl1pPr>
          </a:lstStyle>
          <a:p>
            <a:fld id="{B39D0F85-B9E4-45CB-AB4B-B7926B48F92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311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A9D78-CE69-447A-9874-315F2A00B3C9}" type="slidenum">
              <a:rPr lang="it-IT"/>
              <a:pPr/>
              <a:t>1</a:t>
            </a:fld>
            <a:endParaRPr lang="it-IT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48" y="4860379"/>
            <a:ext cx="5206604" cy="460508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8C00-1564-4252-8F98-BA5CC598E70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0F85-B9E4-45CB-AB4B-B7926B48F925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6469-385F-416C-A941-39DD849A07AA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0F85-B9E4-45CB-AB4B-B7926B48F925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0F85-B9E4-45CB-AB4B-B7926B48F925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0F85-B9E4-45CB-AB4B-B7926B48F925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6469-385F-416C-A941-39DD849A07AA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6469-385F-416C-A941-39DD849A07AA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6469-385F-416C-A941-39DD849A07AA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6469-385F-416C-A941-39DD849A07AA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0F85-B9E4-45CB-AB4B-B7926B48F925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6469-385F-416C-A941-39DD849A07AA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6469-385F-416C-A941-39DD849A07AA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6469-385F-416C-A941-39DD849A07AA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6469-385F-416C-A941-39DD849A07AA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6469-385F-416C-A941-39DD849A07AA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6469-385F-416C-A941-39DD849A07AA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6469-385F-416C-A941-39DD849A07AA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6469-385F-416C-A941-39DD849A07AA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0F85-B9E4-45CB-AB4B-B7926B48F925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6469-385F-416C-A941-39DD849A07AA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0F85-B9E4-45CB-AB4B-B7926B48F925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6469-385F-416C-A941-39DD849A07AA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2EDE-D4C6-49B5-BC9C-05170E870FB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6469-385F-416C-A941-39DD849A07AA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6469-385F-416C-A941-39DD849A07AA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6469-385F-416C-A941-39DD849A07AA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2EDE-D4C6-49B5-BC9C-05170E870FB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2EDE-D4C6-49B5-BC9C-05170E870FB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2EDE-D4C6-49B5-BC9C-05170E870FB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2EDE-D4C6-49B5-BC9C-05170E870FB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2EDE-D4C6-49B5-BC9C-05170E870FB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6469-385F-416C-A941-39DD849A07A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2EDE-D4C6-49B5-BC9C-05170E870FB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2EDE-D4C6-49B5-BC9C-05170E870FB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0F85-B9E4-45CB-AB4B-B7926B48F925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B6CC9FF-B17A-4F33-89EB-6E900915BFB4}" type="slidenum">
              <a:rPr lang="it-IT" sz="1200">
                <a:solidFill>
                  <a:prstClr val="black"/>
                </a:solidFill>
                <a:latin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it-IT" sz="1200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DDC1FE8-DD2E-4E9A-BC6A-2AE735DB2E84}" type="slidenum">
              <a:rPr lang="it-IT" sz="1200">
                <a:solidFill>
                  <a:prstClr val="black"/>
                </a:solidFill>
                <a:latin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it-IT" sz="1200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9269493-BC62-4F3C-B4E6-7B4094AC90D4}" type="slidenum">
              <a:rPr lang="it-IT" sz="1200">
                <a:solidFill>
                  <a:prstClr val="black"/>
                </a:solidFill>
                <a:latin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it-IT" sz="1200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7E55EC-DDF9-4ED5-A6B8-917215F9C61E}" type="slidenum">
              <a:rPr lang="it-IT" sz="1200">
                <a:solidFill>
                  <a:prstClr val="black"/>
                </a:solidFill>
                <a:latin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it-IT" sz="1200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7E55EC-DDF9-4ED5-A6B8-917215F9C61E}" type="slidenum">
              <a:rPr lang="it-IT" sz="1200">
                <a:solidFill>
                  <a:prstClr val="black"/>
                </a:solidFill>
                <a:latin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it-IT" sz="1200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01DBECB-FEC8-4151-90F9-0470630FDD92}" type="slidenum">
              <a:rPr lang="it-IT" sz="1200">
                <a:solidFill>
                  <a:prstClr val="black"/>
                </a:solidFill>
                <a:latin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it-IT" sz="1200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EB4EDD2-2D58-479C-966E-54EF4D4784D8}" type="slidenum">
              <a:rPr lang="it-IT" sz="1200">
                <a:solidFill>
                  <a:prstClr val="black"/>
                </a:solidFill>
                <a:latin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it-IT" sz="1200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0F85-B9E4-45CB-AB4B-B7926B48F925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GB">
                <a:cs typeface="Times New Roman" pitchFamily="18" charset="0"/>
              </a:rPr>
              <a:t>27/10/08</a:t>
            </a:r>
          </a:p>
        </p:txBody>
      </p:sp>
      <p:sp>
        <p:nvSpPr>
          <p:cNvPr id="37891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C36C480-BA34-479D-B252-838BA6FDC5AB}" type="slidenum">
              <a:rPr lang="en-GB">
                <a:cs typeface="Times New Roman" pitchFamily="18" charset="0"/>
              </a:rPr>
              <a:pPr/>
              <a:t>50</a:t>
            </a:fld>
            <a:endParaRPr lang="en-GB">
              <a:cs typeface="Times New Roman" pitchFamily="18" charset="0"/>
            </a:endParaRPr>
          </a:p>
        </p:txBody>
      </p:sp>
      <p:sp>
        <p:nvSpPr>
          <p:cNvPr id="37892" name="Text Box 1"/>
          <p:cNvSpPr txBox="1">
            <a:spLocks noChangeArrowheads="1"/>
          </p:cNvSpPr>
          <p:nvPr/>
        </p:nvSpPr>
        <p:spPr bwMode="auto">
          <a:xfrm>
            <a:off x="1183218" y="767596"/>
            <a:ext cx="4732866" cy="383797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265" tIns="47133" rIns="94265" bIns="47133" anchor="ctr"/>
          <a:lstStyle/>
          <a:p>
            <a:endParaRPr lang="it-IT"/>
          </a:p>
        </p:txBody>
      </p:sp>
      <p:sp>
        <p:nvSpPr>
          <p:cNvPr id="3789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9931" y="4861442"/>
            <a:ext cx="5677797" cy="4605576"/>
          </a:xfrm>
          <a:noFill/>
          <a:ln/>
        </p:spPr>
        <p:txBody>
          <a:bodyPr wrap="none" anchor="ctr"/>
          <a:lstStyle/>
          <a:p>
            <a:pPr eaLnBrk="1" hangingPunct="1"/>
            <a:endParaRPr lang="it-IT" smtClean="0"/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4021294" y="9721107"/>
            <a:ext cx="3076363" cy="5117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781" tIns="48246" rIns="92781" bIns="48246" anchor="b"/>
          <a:lstStyle/>
          <a:p>
            <a:pPr algn="r" eaLnBrk="1" hangingPunct="1">
              <a:buClr>
                <a:srgbClr val="000000"/>
              </a:buClr>
              <a:buSzPct val="100000"/>
              <a:tabLst>
                <a:tab pos="0" algn="l"/>
                <a:tab pos="461508" algn="l"/>
                <a:tab pos="924653" algn="l"/>
                <a:tab pos="1387798" algn="l"/>
                <a:tab pos="1850943" algn="l"/>
                <a:tab pos="2314087" algn="l"/>
                <a:tab pos="2777232" algn="l"/>
                <a:tab pos="3240376" algn="l"/>
                <a:tab pos="3703522" algn="l"/>
                <a:tab pos="4166666" algn="l"/>
                <a:tab pos="4629811" algn="l"/>
                <a:tab pos="5092955" algn="l"/>
                <a:tab pos="5556100" algn="l"/>
                <a:tab pos="6019245" algn="l"/>
                <a:tab pos="6482390" algn="l"/>
                <a:tab pos="6945534" algn="l"/>
                <a:tab pos="7408679" algn="l"/>
                <a:tab pos="7871824" algn="l"/>
                <a:tab pos="8334969" algn="l"/>
                <a:tab pos="8798113" algn="l"/>
                <a:tab pos="9261258" algn="l"/>
              </a:tabLst>
            </a:pPr>
            <a:fld id="{D29D10B3-A74C-4279-84FD-016C86319E42}" type="slidenum">
              <a:rPr lang="en-GB" sz="1200">
                <a:solidFill>
                  <a:srgbClr val="000000"/>
                </a:solidFill>
                <a:latin typeface="Calibri" charset="0"/>
              </a:rPr>
              <a:pPr algn="r" eaLnBrk="1" hangingPunct="1">
                <a:buClr>
                  <a:srgbClr val="000000"/>
                </a:buClr>
                <a:buSzPct val="100000"/>
                <a:tabLst>
                  <a:tab pos="0" algn="l"/>
                  <a:tab pos="461508" algn="l"/>
                  <a:tab pos="924653" algn="l"/>
                  <a:tab pos="1387798" algn="l"/>
                  <a:tab pos="1850943" algn="l"/>
                  <a:tab pos="2314087" algn="l"/>
                  <a:tab pos="2777232" algn="l"/>
                  <a:tab pos="3240376" algn="l"/>
                  <a:tab pos="3703522" algn="l"/>
                  <a:tab pos="4166666" algn="l"/>
                  <a:tab pos="4629811" algn="l"/>
                  <a:tab pos="5092955" algn="l"/>
                  <a:tab pos="5556100" algn="l"/>
                  <a:tab pos="6019245" algn="l"/>
                  <a:tab pos="6482390" algn="l"/>
                  <a:tab pos="6945534" algn="l"/>
                  <a:tab pos="7408679" algn="l"/>
                  <a:tab pos="7871824" algn="l"/>
                  <a:tab pos="8334969" algn="l"/>
                  <a:tab pos="8798113" algn="l"/>
                  <a:tab pos="9261258" algn="l"/>
                </a:tabLst>
              </a:pPr>
              <a:t>50</a:t>
            </a:fld>
            <a:endParaRPr lang="en-GB" sz="12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GB">
                <a:cs typeface="Times New Roman" pitchFamily="18" charset="0"/>
              </a:rPr>
              <a:t>27/10/08</a:t>
            </a:r>
          </a:p>
        </p:txBody>
      </p:sp>
      <p:sp>
        <p:nvSpPr>
          <p:cNvPr id="38915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A85E4BB-0DB8-4EC8-9F30-3344AADF78BC}" type="slidenum">
              <a:rPr lang="en-GB">
                <a:cs typeface="Times New Roman" pitchFamily="18" charset="0"/>
              </a:rPr>
              <a:pPr/>
              <a:t>51</a:t>
            </a:fld>
            <a:endParaRPr lang="en-GB">
              <a:cs typeface="Times New Roman" pitchFamily="18" charset="0"/>
            </a:endParaRPr>
          </a:p>
        </p:txBody>
      </p:sp>
      <p:sp>
        <p:nvSpPr>
          <p:cNvPr id="38916" name="Text Box 1"/>
          <p:cNvSpPr txBox="1">
            <a:spLocks noChangeArrowheads="1"/>
          </p:cNvSpPr>
          <p:nvPr/>
        </p:nvSpPr>
        <p:spPr bwMode="auto">
          <a:xfrm>
            <a:off x="1183218" y="767596"/>
            <a:ext cx="4732866" cy="383797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265" tIns="47133" rIns="94265" bIns="47133" anchor="ctr"/>
          <a:lstStyle/>
          <a:p>
            <a:endParaRPr lang="it-IT"/>
          </a:p>
        </p:txBody>
      </p:sp>
      <p:sp>
        <p:nvSpPr>
          <p:cNvPr id="3891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9931" y="4861442"/>
            <a:ext cx="5677797" cy="4605576"/>
          </a:xfrm>
          <a:noFill/>
          <a:ln/>
        </p:spPr>
        <p:txBody>
          <a:bodyPr wrap="none" anchor="ctr"/>
          <a:lstStyle/>
          <a:p>
            <a:pPr eaLnBrk="1" hangingPunct="1"/>
            <a:endParaRPr lang="it-IT" smtClean="0"/>
          </a:p>
        </p:txBody>
      </p:sp>
      <p:sp>
        <p:nvSpPr>
          <p:cNvPr id="38918" name="Text Box 3"/>
          <p:cNvSpPr txBox="1">
            <a:spLocks noChangeArrowheads="1"/>
          </p:cNvSpPr>
          <p:nvPr/>
        </p:nvSpPr>
        <p:spPr bwMode="auto">
          <a:xfrm>
            <a:off x="4021294" y="9721107"/>
            <a:ext cx="3076363" cy="5117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781" tIns="48246" rIns="92781" bIns="48246" anchor="b"/>
          <a:lstStyle/>
          <a:p>
            <a:pPr algn="r" eaLnBrk="1" hangingPunct="1">
              <a:buClr>
                <a:srgbClr val="000000"/>
              </a:buClr>
              <a:buSzPct val="100000"/>
              <a:tabLst>
                <a:tab pos="0" algn="l"/>
                <a:tab pos="461508" algn="l"/>
                <a:tab pos="924653" algn="l"/>
                <a:tab pos="1387798" algn="l"/>
                <a:tab pos="1850943" algn="l"/>
                <a:tab pos="2314087" algn="l"/>
                <a:tab pos="2777232" algn="l"/>
                <a:tab pos="3240376" algn="l"/>
                <a:tab pos="3703522" algn="l"/>
                <a:tab pos="4166666" algn="l"/>
                <a:tab pos="4629811" algn="l"/>
                <a:tab pos="5092955" algn="l"/>
                <a:tab pos="5556100" algn="l"/>
                <a:tab pos="6019245" algn="l"/>
                <a:tab pos="6482390" algn="l"/>
                <a:tab pos="6945534" algn="l"/>
                <a:tab pos="7408679" algn="l"/>
                <a:tab pos="7871824" algn="l"/>
                <a:tab pos="8334969" algn="l"/>
                <a:tab pos="8798113" algn="l"/>
                <a:tab pos="9261258" algn="l"/>
              </a:tabLst>
            </a:pPr>
            <a:fld id="{75A4EBA2-EED7-4C3B-A62C-0EA3F90D0338}" type="slidenum">
              <a:rPr lang="en-GB" sz="1200">
                <a:solidFill>
                  <a:srgbClr val="000000"/>
                </a:solidFill>
                <a:latin typeface="Calibri" charset="0"/>
              </a:rPr>
              <a:pPr algn="r" eaLnBrk="1" hangingPunct="1">
                <a:buClr>
                  <a:srgbClr val="000000"/>
                </a:buClr>
                <a:buSzPct val="100000"/>
                <a:tabLst>
                  <a:tab pos="0" algn="l"/>
                  <a:tab pos="461508" algn="l"/>
                  <a:tab pos="924653" algn="l"/>
                  <a:tab pos="1387798" algn="l"/>
                  <a:tab pos="1850943" algn="l"/>
                  <a:tab pos="2314087" algn="l"/>
                  <a:tab pos="2777232" algn="l"/>
                  <a:tab pos="3240376" algn="l"/>
                  <a:tab pos="3703522" algn="l"/>
                  <a:tab pos="4166666" algn="l"/>
                  <a:tab pos="4629811" algn="l"/>
                  <a:tab pos="5092955" algn="l"/>
                  <a:tab pos="5556100" algn="l"/>
                  <a:tab pos="6019245" algn="l"/>
                  <a:tab pos="6482390" algn="l"/>
                  <a:tab pos="6945534" algn="l"/>
                  <a:tab pos="7408679" algn="l"/>
                  <a:tab pos="7871824" algn="l"/>
                  <a:tab pos="8334969" algn="l"/>
                  <a:tab pos="8798113" algn="l"/>
                  <a:tab pos="9261258" algn="l"/>
                </a:tabLst>
              </a:pPr>
              <a:t>51</a:t>
            </a:fld>
            <a:endParaRPr lang="en-GB" sz="12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0893448-CA9C-43A5-8066-06546300836C}" type="slidenum">
              <a:rPr lang="it-IT" sz="1200">
                <a:solidFill>
                  <a:prstClr val="black"/>
                </a:solidFill>
                <a:latin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it-IT" sz="1200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17A7E56-AD32-41ED-B9A4-CB893F1E000C}" type="slidenum">
              <a:rPr lang="it-IT" sz="1200">
                <a:solidFill>
                  <a:prstClr val="black"/>
                </a:solidFill>
                <a:latin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it-IT" sz="1200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7E55EC-DDF9-4ED5-A6B8-917215F9C61E}" type="slidenum">
              <a:rPr lang="it-IT" sz="1200">
                <a:solidFill>
                  <a:prstClr val="black"/>
                </a:solidFill>
                <a:latin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it-IT" sz="1200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D0F85-B9E4-45CB-AB4B-B7926B48F925}" type="slidenum">
              <a:rPr lang="it-IT" smtClean="0"/>
              <a:pPr/>
              <a:t>55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8C00-1564-4252-8F98-BA5CC598E7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8C00-1564-4252-8F98-BA5CC598E7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8C00-1564-4252-8F98-BA5CC598E70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8C00-1564-4252-8F98-BA5CC598E7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ChangeArrowheads="1"/>
          </p:cNvSpPr>
          <p:nvPr userDrawn="1"/>
        </p:nvSpPr>
        <p:spPr bwMode="auto">
          <a:xfrm>
            <a:off x="-1588" y="6597650"/>
            <a:ext cx="9144001" cy="3317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8785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8785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8785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8785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719F44-2912-4FCE-B472-0594FD9A0A72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878600" name="Rectangle 8"/>
          <p:cNvSpPr>
            <a:spLocks noChangeArrowheads="1"/>
          </p:cNvSpPr>
          <p:nvPr userDrawn="1"/>
        </p:nvSpPr>
        <p:spPr bwMode="auto">
          <a:xfrm flipV="1">
            <a:off x="0" y="101600"/>
            <a:ext cx="9144000" cy="1158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78601" name="Rectangle 9"/>
          <p:cNvSpPr>
            <a:spLocks noChangeArrowheads="1"/>
          </p:cNvSpPr>
          <p:nvPr userDrawn="1"/>
        </p:nvSpPr>
        <p:spPr bwMode="auto">
          <a:xfrm flipV="1">
            <a:off x="0" y="-12700"/>
            <a:ext cx="9144000" cy="1285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770C5-2284-438C-AE7B-530AE6AC259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228600"/>
            <a:ext cx="2141538" cy="5715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95288" y="228600"/>
            <a:ext cx="6275387" cy="5715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5FB16-BB56-4F2B-9BCA-4F38CC0CDB0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288" y="228600"/>
            <a:ext cx="8569325" cy="1066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762000" y="1447800"/>
            <a:ext cx="7772400" cy="2171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62000" y="3771900"/>
            <a:ext cx="7772400" cy="2171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597650"/>
            <a:ext cx="1293813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979613" y="6597650"/>
            <a:ext cx="51847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235825" y="6597650"/>
            <a:ext cx="1222375" cy="457200"/>
          </a:xfrm>
        </p:spPr>
        <p:txBody>
          <a:bodyPr/>
          <a:lstStyle>
            <a:lvl1pPr>
              <a:defRPr/>
            </a:lvl1pPr>
          </a:lstStyle>
          <a:p>
            <a:fld id="{52130EC3-1222-4B03-BB22-FF611C3C8B8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288" y="228600"/>
            <a:ext cx="8569325" cy="1066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762000" y="1447800"/>
            <a:ext cx="7772400" cy="4495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597650"/>
            <a:ext cx="1293813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979613" y="6597650"/>
            <a:ext cx="51847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235825" y="6597650"/>
            <a:ext cx="1222375" cy="457200"/>
          </a:xfrm>
        </p:spPr>
        <p:txBody>
          <a:bodyPr/>
          <a:lstStyle>
            <a:lvl1pPr>
              <a:defRPr/>
            </a:lvl1pPr>
          </a:lstStyle>
          <a:p>
            <a:fld id="{31A56894-2AF4-49AE-8C1F-AB84766B949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288" y="228600"/>
            <a:ext cx="8569325" cy="1066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762000" y="1447800"/>
            <a:ext cx="38100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724400" y="1447800"/>
            <a:ext cx="3810000" cy="4495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597650"/>
            <a:ext cx="1293813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979613" y="6597650"/>
            <a:ext cx="51847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235825" y="6597650"/>
            <a:ext cx="1222375" cy="457200"/>
          </a:xfrm>
        </p:spPr>
        <p:txBody>
          <a:bodyPr/>
          <a:lstStyle>
            <a:lvl1pPr>
              <a:defRPr/>
            </a:lvl1pPr>
          </a:lstStyle>
          <a:p>
            <a:fld id="{6978BB63-94FB-46B5-87A3-856188C4F88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288" y="228600"/>
            <a:ext cx="8569325" cy="1066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7772400" cy="2171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62000" y="3771900"/>
            <a:ext cx="7772400" cy="2171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597650"/>
            <a:ext cx="1293813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979613" y="6597650"/>
            <a:ext cx="51847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235825" y="6597650"/>
            <a:ext cx="1222375" cy="457200"/>
          </a:xfrm>
        </p:spPr>
        <p:txBody>
          <a:bodyPr/>
          <a:lstStyle>
            <a:lvl1pPr>
              <a:defRPr/>
            </a:lvl1pPr>
          </a:lstStyle>
          <a:p>
            <a:fld id="{95321330-0DA3-42FF-8736-8A9522693CB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BD6EB-CEDA-48B7-8E5C-BE2241879FC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74742-21F1-4E73-A89A-8C16F295C0E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45949-B600-4F9B-A7D4-9065776C6E7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C554E-2F15-4D5A-9CA9-A64987D7146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A86D4-CEEB-4438-83DD-2837A0AA03B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B10E9-8CED-4907-BCC1-C44DA538105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E17F3-39B6-4833-9AD2-E2E5332D3C8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1DDAF-7D89-4576-910E-8D00547E6BD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Rectangle 8"/>
          <p:cNvSpPr>
            <a:spLocks noChangeArrowheads="1"/>
          </p:cNvSpPr>
          <p:nvPr userDrawn="1"/>
        </p:nvSpPr>
        <p:spPr bwMode="auto">
          <a:xfrm>
            <a:off x="-1588" y="6597650"/>
            <a:ext cx="9144001" cy="3317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28600"/>
            <a:ext cx="8569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 dello schema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78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9765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66"/>
                </a:solidFill>
                <a:latin typeface="+mn-lt"/>
              </a:defRPr>
            </a:lvl1pPr>
          </a:lstStyle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59765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66"/>
                </a:solidFill>
                <a:latin typeface="+mn-lt"/>
              </a:defRPr>
            </a:lvl1pPr>
          </a:lstStyle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597650"/>
            <a:ext cx="122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66"/>
                </a:solidFill>
                <a:latin typeface="+mn-lt"/>
              </a:defRPr>
            </a:lvl1pPr>
          </a:lstStyle>
          <a:p>
            <a:fld id="{DCC06894-9813-4E1C-9BAD-0650521F6633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55303" name="Rectangle 7"/>
          <p:cNvSpPr>
            <a:spLocks noChangeArrowheads="1"/>
          </p:cNvSpPr>
          <p:nvPr userDrawn="1"/>
        </p:nvSpPr>
        <p:spPr bwMode="auto">
          <a:xfrm flipV="1">
            <a:off x="0" y="101600"/>
            <a:ext cx="9144000" cy="1158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5308" name="Rectangle 12"/>
          <p:cNvSpPr>
            <a:spLocks noChangeArrowheads="1"/>
          </p:cNvSpPr>
          <p:nvPr userDrawn="1"/>
        </p:nvSpPr>
        <p:spPr bwMode="auto">
          <a:xfrm flipV="1">
            <a:off x="0" y="-12700"/>
            <a:ext cx="9144000" cy="1285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55310" name="Picture 14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6586538"/>
            <a:ext cx="6111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082675"/>
          </a:xfrm>
          <a:noFill/>
        </p:spPr>
        <p:txBody>
          <a:bodyPr/>
          <a:lstStyle/>
          <a:p>
            <a:r>
              <a:rPr lang="en-US" dirty="0" smtClean="0"/>
              <a:t>To structure or not to structure, </a:t>
            </a:r>
            <a:br>
              <a:rPr lang="en-US" dirty="0" smtClean="0"/>
            </a:br>
            <a:r>
              <a:rPr lang="en-US" dirty="0" smtClean="0"/>
              <a:t>is that the question? 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429000"/>
            <a:ext cx="7848600" cy="30241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b="1" dirty="0"/>
              <a:t>Paolo Atzeni</a:t>
            </a:r>
          </a:p>
          <a:p>
            <a:pPr>
              <a:lnSpc>
                <a:spcPct val="80000"/>
              </a:lnSpc>
            </a:pPr>
            <a:endParaRPr lang="it-IT" sz="1600" dirty="0"/>
          </a:p>
          <a:p>
            <a:pPr>
              <a:lnSpc>
                <a:spcPct val="80000"/>
              </a:lnSpc>
            </a:pPr>
            <a:endParaRPr lang="it-IT" sz="1600" dirty="0"/>
          </a:p>
          <a:p>
            <a:pPr>
              <a:lnSpc>
                <a:spcPct val="80000"/>
              </a:lnSpc>
            </a:pPr>
            <a:endParaRPr lang="it-IT" sz="1600" dirty="0"/>
          </a:p>
          <a:p>
            <a:pPr>
              <a:lnSpc>
                <a:spcPct val="80000"/>
              </a:lnSpc>
            </a:pPr>
            <a:endParaRPr lang="it-IT" sz="1600" dirty="0" smtClean="0"/>
          </a:p>
          <a:p>
            <a:pPr>
              <a:lnSpc>
                <a:spcPct val="80000"/>
              </a:lnSpc>
            </a:pPr>
            <a:endParaRPr lang="it-IT" sz="1600" dirty="0"/>
          </a:p>
          <a:p>
            <a:pPr>
              <a:lnSpc>
                <a:spcPct val="80000"/>
              </a:lnSpc>
            </a:pPr>
            <a:r>
              <a:rPr lang="it-IT" sz="1200" dirty="0" err="1"/>
              <a:t>Based</a:t>
            </a:r>
            <a:r>
              <a:rPr lang="it-IT" sz="1200" dirty="0"/>
              <a:t> </a:t>
            </a:r>
            <a:r>
              <a:rPr lang="it-IT" sz="1200" dirty="0" smtClean="0"/>
              <a:t>on</a:t>
            </a:r>
            <a:r>
              <a:rPr lang="it-IT" sz="1200" dirty="0"/>
              <a:t> </a:t>
            </a:r>
            <a:r>
              <a:rPr lang="it-IT" sz="1200" dirty="0" smtClean="0"/>
              <a:t>work </a:t>
            </a:r>
            <a:r>
              <a:rPr lang="it-IT" sz="1200" dirty="0" err="1" smtClean="0"/>
              <a:t>done</a:t>
            </a:r>
            <a:r>
              <a:rPr lang="it-IT" sz="1200" dirty="0" smtClean="0"/>
              <a:t>  </a:t>
            </a:r>
            <a:r>
              <a:rPr lang="it-IT" sz="1200" dirty="0" err="1" smtClean="0"/>
              <a:t>with</a:t>
            </a:r>
            <a:r>
              <a:rPr lang="it-IT" sz="1200" dirty="0" smtClean="0"/>
              <a:t>  (or  </a:t>
            </a:r>
            <a:r>
              <a:rPr lang="it-IT" sz="1200" dirty="0" err="1" smtClean="0"/>
              <a:t>by</a:t>
            </a:r>
            <a:r>
              <a:rPr lang="it-IT" sz="1200" dirty="0" smtClean="0"/>
              <a:t>!)</a:t>
            </a:r>
          </a:p>
          <a:p>
            <a:pPr>
              <a:lnSpc>
                <a:spcPct val="80000"/>
              </a:lnSpc>
            </a:pPr>
            <a:r>
              <a:rPr lang="it-IT" sz="1200" dirty="0" smtClean="0"/>
              <a:t>G. Mecca, </a:t>
            </a:r>
            <a:r>
              <a:rPr lang="it-IT" sz="1200" dirty="0" err="1" smtClean="0"/>
              <a:t>P.Merialdo</a:t>
            </a:r>
            <a:r>
              <a:rPr lang="it-IT" sz="1200" dirty="0" smtClean="0"/>
              <a:t>, P. </a:t>
            </a:r>
            <a:r>
              <a:rPr lang="it-IT" sz="1200" dirty="0" err="1" smtClean="0"/>
              <a:t>Papotti</a:t>
            </a:r>
            <a:r>
              <a:rPr lang="it-IT" sz="1200" dirty="0" smtClean="0"/>
              <a:t>, and </a:t>
            </a:r>
            <a:r>
              <a:rPr lang="it-IT" sz="1200" dirty="0" err="1" smtClean="0"/>
              <a:t>many</a:t>
            </a:r>
            <a:r>
              <a:rPr lang="it-IT" sz="1200" dirty="0" smtClean="0"/>
              <a:t> </a:t>
            </a:r>
            <a:r>
              <a:rPr lang="it-IT" sz="1200" dirty="0" err="1" smtClean="0"/>
              <a:t>others</a:t>
            </a:r>
            <a:endParaRPr lang="it-IT" sz="1200" dirty="0"/>
          </a:p>
          <a:p>
            <a:pPr>
              <a:lnSpc>
                <a:spcPct val="80000"/>
              </a:lnSpc>
            </a:pPr>
            <a:endParaRPr lang="it-IT" sz="1600" dirty="0" smtClean="0"/>
          </a:p>
          <a:p>
            <a:pPr>
              <a:lnSpc>
                <a:spcPct val="80000"/>
              </a:lnSpc>
            </a:pPr>
            <a:endParaRPr lang="it-IT" sz="1600" dirty="0" smtClean="0"/>
          </a:p>
          <a:p>
            <a:pPr>
              <a:lnSpc>
                <a:spcPct val="80000"/>
              </a:lnSpc>
            </a:pPr>
            <a:endParaRPr lang="it-IT" sz="1600" dirty="0" smtClean="0"/>
          </a:p>
          <a:p>
            <a:pPr>
              <a:lnSpc>
                <a:spcPct val="80000"/>
              </a:lnSpc>
            </a:pPr>
            <a:r>
              <a:rPr lang="it-IT" sz="1800" dirty="0" err="1" smtClean="0"/>
              <a:t>Barcelona</a:t>
            </a:r>
            <a:r>
              <a:rPr lang="en-US" sz="1800" dirty="0" smtClean="0"/>
              <a:t>, 18 January 2011</a:t>
            </a:r>
          </a:p>
          <a:p>
            <a:pPr>
              <a:lnSpc>
                <a:spcPct val="80000"/>
              </a:lnSpc>
            </a:pPr>
            <a:endParaRPr lang="it-IT" sz="1800" dirty="0" err="1" smtClean="0"/>
          </a:p>
        </p:txBody>
      </p:sp>
      <p:pic>
        <p:nvPicPr>
          <p:cNvPr id="127000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8763" y="3789363"/>
            <a:ext cx="10080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Paolo Atzeni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A102-048D-4D37-BB4A-E73507FA09B2}" type="slidenum">
              <a:rPr lang="en-US"/>
              <a:pPr/>
              <a:t>10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Extraction process</a:t>
            </a: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Explicit service</a:t>
            </a:r>
            <a:r>
              <a:rPr lang="en-US"/>
              <a:t>: this the case for example if the site offers an address book or a search facility for finding professors </a:t>
            </a:r>
          </a:p>
          <a:p>
            <a:r>
              <a:rPr lang="en-US">
                <a:solidFill>
                  <a:schemeClr val="accent2"/>
                </a:solidFill>
              </a:rPr>
              <a:t>One-way navigation</a:t>
            </a:r>
            <a:r>
              <a:rPr lang="en-US"/>
              <a:t>: here the user has to navigate, but without the need for going back and forth (no “trial and error”)</a:t>
            </a:r>
          </a:p>
          <a:p>
            <a:r>
              <a:rPr lang="en-US">
                <a:solidFill>
                  <a:schemeClr val="accent2"/>
                </a:solidFill>
              </a:rPr>
              <a:t>Navigation with backtracking</a:t>
            </a:r>
            <a:r>
              <a:rPr lang="en-US"/>
              <a:t>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Content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t-IT" dirty="0" err="1" smtClean="0"/>
              <a:t>Questions</a:t>
            </a:r>
            <a:r>
              <a:rPr lang="it-IT" dirty="0" smtClean="0"/>
              <a:t> on the Web</a:t>
            </a:r>
          </a:p>
          <a:p>
            <a:r>
              <a:rPr lang="it-IT" dirty="0" err="1"/>
              <a:t>Structures</a:t>
            </a:r>
            <a:r>
              <a:rPr lang="it-IT" dirty="0"/>
              <a:t> in the Web, </a:t>
            </a:r>
            <a:r>
              <a:rPr lang="it-IT" dirty="0" err="1"/>
              <a:t>transformations</a:t>
            </a:r>
            <a:r>
              <a:rPr lang="it-IT" dirty="0"/>
              <a:t>: </a:t>
            </a:r>
            <a:r>
              <a:rPr lang="it-IT" dirty="0" err="1"/>
              <a:t>Araneus</a:t>
            </a:r>
            <a:endParaRPr lang="it-IT" dirty="0"/>
          </a:p>
          <a:p>
            <a:r>
              <a:rPr lang="it-IT" dirty="0" smtClean="0"/>
              <a:t>Information </a:t>
            </a:r>
            <a:r>
              <a:rPr lang="it-IT" dirty="0" err="1" smtClean="0"/>
              <a:t>extraction</a:t>
            </a:r>
            <a:r>
              <a:rPr lang="it-IT" dirty="0" smtClean="0"/>
              <a:t>, </a:t>
            </a:r>
            <a:r>
              <a:rPr lang="it-IT" dirty="0" err="1" smtClean="0"/>
              <a:t>wrappers</a:t>
            </a:r>
            <a:r>
              <a:rPr lang="it-IT" dirty="0" smtClean="0"/>
              <a:t>: Minerva, </a:t>
            </a:r>
            <a:r>
              <a:rPr lang="it-IT" dirty="0" err="1" smtClean="0"/>
              <a:t>RoadRunner</a:t>
            </a:r>
            <a:endParaRPr lang="it-IT" dirty="0" smtClean="0"/>
          </a:p>
          <a:p>
            <a:r>
              <a:rPr lang="it-IT" dirty="0" err="1" smtClean="0"/>
              <a:t>Crawling</a:t>
            </a:r>
            <a:r>
              <a:rPr lang="it-IT" dirty="0" smtClean="0"/>
              <a:t>, </a:t>
            </a:r>
            <a:r>
              <a:rPr lang="it-IT" dirty="0" err="1" smtClean="0"/>
              <a:t>extraction</a:t>
            </a:r>
            <a:r>
              <a:rPr lang="it-IT" dirty="0" smtClean="0"/>
              <a:t> and </a:t>
            </a:r>
            <a:r>
              <a:rPr lang="it-IT" dirty="0" err="1" smtClean="0"/>
              <a:t>integration</a:t>
            </a:r>
            <a:r>
              <a:rPr lang="it-IT" dirty="0" smtClean="0"/>
              <a:t>: Flint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D6EB-CEDA-48B7-8E5C-BE2241879FC4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70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FDDE-6B2D-4E2F-B15F-9622EA1B3DE5}" type="slidenum">
              <a:rPr lang="it-IT"/>
              <a:pPr/>
              <a:t>12</a:t>
            </a:fld>
            <a:endParaRPr lang="it-IT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and </a:t>
            </a:r>
            <a:r>
              <a:rPr lang="en-US" dirty="0" smtClean="0"/>
              <a:t>Databases (2)</a:t>
            </a:r>
            <a:endParaRPr lang="en-US" dirty="0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answer to some questions requires structure (we need to "compile" tables)</a:t>
            </a:r>
          </a:p>
          <a:p>
            <a:pPr lvl="1"/>
            <a:r>
              <a:rPr lang="en-US" dirty="0" smtClean="0"/>
              <a:t>databases </a:t>
            </a:r>
            <a:r>
              <a:rPr lang="en-US" dirty="0"/>
              <a:t>are structured and </a:t>
            </a:r>
            <a:r>
              <a:rPr lang="en-US" dirty="0" smtClean="0"/>
              <a:t>organized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much structure and organization is there in the Web? 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Workshop on </a:t>
            </a:r>
            <a:r>
              <a:rPr lang="it-IT" dirty="0" err="1" smtClean="0"/>
              <a:t>Semistructured</a:t>
            </a:r>
            <a:r>
              <a:rPr lang="it-IT" dirty="0" smtClean="0"/>
              <a:t> Data</a:t>
            </a:r>
            <a:br>
              <a:rPr lang="it-IT" dirty="0" smtClean="0"/>
            </a:br>
            <a:r>
              <a:rPr lang="it-IT" dirty="0" smtClean="0"/>
              <a:t>at </a:t>
            </a:r>
            <a:r>
              <a:rPr lang="it-IT" dirty="0" err="1" smtClean="0"/>
              <a:t>Sigmod</a:t>
            </a:r>
            <a:r>
              <a:rPr lang="it-IT" dirty="0" smtClean="0"/>
              <a:t> 1997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86D4-CEEB-4438-83DD-2837A0AA03BE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7" name="Immagine 6" descr="Tucson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172843"/>
            <a:ext cx="7500990" cy="5303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10E9-8CED-4907-BCC1-C44DA5381058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95288" y="228600"/>
            <a:ext cx="8569325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Workshop on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Semistructured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Data</a:t>
            </a:r>
            <a:b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Sigmod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1997 - 2</a:t>
            </a: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 descr="Tucson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420921"/>
            <a:ext cx="7083809" cy="500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10E9-8CED-4907-BCC1-C44DA5381058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95288" y="228600"/>
            <a:ext cx="8569325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Workshop on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Semistructured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Data</a:t>
            </a:r>
            <a:b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Sigmod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1997 - 3</a:t>
            </a: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 descr="Tucson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37" y="1214422"/>
            <a:ext cx="7292202" cy="5155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/>
              <a:t>Transformations</a:t>
            </a:r>
            <a:endParaRPr lang="en-US" sz="24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888" y="1508125"/>
            <a:ext cx="7772400" cy="4310063"/>
          </a:xfrm>
          <a:noFill/>
          <a:ln/>
        </p:spPr>
        <p:txBody>
          <a:bodyPr lIns="92075" tIns="46038" rIns="92075" bIns="46038"/>
          <a:lstStyle/>
          <a:p>
            <a:r>
              <a:rPr lang="en-US" dirty="0">
                <a:solidFill>
                  <a:schemeClr val="accent2"/>
                </a:solidFill>
              </a:rPr>
              <a:t>bottom-up</a:t>
            </a:r>
            <a:r>
              <a:rPr lang="en-US" dirty="0"/>
              <a:t>: accessing information from Web sources</a:t>
            </a:r>
          </a:p>
          <a:p>
            <a:r>
              <a:rPr lang="en-US" dirty="0">
                <a:solidFill>
                  <a:schemeClr val="accent2"/>
                </a:solidFill>
              </a:rPr>
              <a:t>top-down</a:t>
            </a:r>
            <a:r>
              <a:rPr lang="en-US" dirty="0"/>
              <a:t>: designing and maintaining Web sites</a:t>
            </a:r>
          </a:p>
          <a:p>
            <a:r>
              <a:rPr lang="en-US" dirty="0">
                <a:solidFill>
                  <a:schemeClr val="accent2"/>
                </a:solidFill>
              </a:rPr>
              <a:t>global</a:t>
            </a:r>
            <a:r>
              <a:rPr lang="en-US" dirty="0"/>
              <a:t>: integrating existing sites and offering the information through new ones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D6EB-CEDA-48B7-8E5C-BE2241879FC4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16BA-8D35-462F-99A4-824B29A3D97E}" type="slidenum">
              <a:rPr lang="it-IT"/>
              <a:pPr/>
              <a:t>17</a:t>
            </a:fld>
            <a:endParaRPr lang="it-IT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Araneus Project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076700"/>
          </a:xfrm>
        </p:spPr>
        <p:txBody>
          <a:bodyPr/>
          <a:lstStyle/>
          <a:p>
            <a:r>
              <a:rPr lang="en-US" dirty="0"/>
              <a:t>At Università Roma Tre </a:t>
            </a:r>
            <a:r>
              <a:rPr lang="en-US" dirty="0" smtClean="0"/>
              <a:t>&amp; Università </a:t>
            </a:r>
            <a:r>
              <a:rPr lang="en-US" dirty="0"/>
              <a:t>della Basilicata </a:t>
            </a:r>
            <a:r>
              <a:rPr lang="en-US" dirty="0" smtClean="0"/>
              <a:t>1996-2003</a:t>
            </a:r>
            <a:endParaRPr lang="en-US" dirty="0"/>
          </a:p>
          <a:p>
            <a:r>
              <a:rPr lang="en-US" dirty="0"/>
              <a:t>Goals: extend database-like techniques to Web data management</a:t>
            </a:r>
          </a:p>
          <a:p>
            <a:r>
              <a:rPr lang="en-US" dirty="0"/>
              <a:t>Several prototype systems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ABEA-7C68-4085-8FAC-B24384BA8242}" type="slidenum">
              <a:rPr lang="it-IT"/>
              <a:pPr/>
              <a:t>18</a:t>
            </a:fld>
            <a:endParaRPr lang="it-IT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Applications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975600" cy="3810000"/>
          </a:xfrm>
        </p:spPr>
        <p:txBody>
          <a:bodyPr/>
          <a:lstStyle/>
          <a:p>
            <a:r>
              <a:rPr lang="en-US" sz="2400" dirty="0"/>
              <a:t>The Integrated Web Museum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site integrating data coming from the Uffizi, Louvre and Capodimonte Web sites</a:t>
            </a:r>
          </a:p>
          <a:p>
            <a:r>
              <a:rPr lang="en-US" sz="2400" dirty="0"/>
              <a:t>The ACM Sigmod Record XML Version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XML+XSL Version of an existing (and currently running) Web </a:t>
            </a:r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DFF4-249F-4DCB-9370-6AAB6FDF8A58}" type="slidenum">
              <a:rPr lang="it-IT"/>
              <a:pPr/>
              <a:t>19</a:t>
            </a:fld>
            <a:endParaRPr lang="it-IT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Integrated Web Museum</a:t>
            </a:r>
            <a:endParaRPr lang="en-US" sz="400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3962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A new site with data coming from the Web sites of various museums</a:t>
            </a:r>
          </a:p>
          <a:p>
            <a:pPr lvl="1">
              <a:spcBef>
                <a:spcPct val="0"/>
              </a:spcBef>
            </a:pPr>
            <a:r>
              <a:rPr lang="en-US" dirty="0"/>
              <a:t>Uffizi, Louvre and Capodimonte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Content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 personal (and </a:t>
            </a:r>
            <a:r>
              <a:rPr lang="it-IT" dirty="0" err="1" smtClean="0"/>
              <a:t>questionable</a:t>
            </a:r>
            <a:r>
              <a:rPr lang="it-IT" dirty="0" smtClean="0"/>
              <a:t> …) </a:t>
            </a:r>
            <a:r>
              <a:rPr lang="it-IT" dirty="0" err="1" smtClean="0"/>
              <a:t>perspective</a:t>
            </a:r>
            <a:r>
              <a:rPr lang="it-IT" dirty="0" smtClean="0"/>
              <a:t> on the </a:t>
            </a:r>
            <a:r>
              <a:rPr lang="it-IT" dirty="0" err="1" smtClean="0"/>
              <a:t>role</a:t>
            </a:r>
            <a:r>
              <a:rPr lang="it-IT" dirty="0" smtClean="0"/>
              <a:t> </a:t>
            </a:r>
            <a:r>
              <a:rPr lang="it-IT" dirty="0" err="1" smtClean="0"/>
              <a:t>structure</a:t>
            </a:r>
            <a:r>
              <a:rPr lang="it-IT" dirty="0" smtClean="0"/>
              <a:t> (and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discovery</a:t>
            </a:r>
            <a:r>
              <a:rPr lang="it-IT" dirty="0" smtClean="0"/>
              <a:t>) </a:t>
            </a:r>
            <a:r>
              <a:rPr lang="it-IT" dirty="0" err="1" smtClean="0"/>
              <a:t>has</a:t>
            </a:r>
            <a:r>
              <a:rPr lang="it-IT" dirty="0" smtClean="0"/>
              <a:t> in the Web, </a:t>
            </a:r>
            <a:r>
              <a:rPr lang="it-IT" dirty="0" err="1" smtClean="0"/>
              <a:t>especially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replacement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semantics</a:t>
            </a:r>
            <a:endParaRPr lang="it-IT" dirty="0" smtClean="0"/>
          </a:p>
          <a:p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observations</a:t>
            </a:r>
            <a:endParaRPr lang="it-IT" dirty="0" smtClean="0"/>
          </a:p>
          <a:p>
            <a:pPr lvl="1"/>
            <a:r>
              <a:rPr lang="it-IT" dirty="0" err="1" smtClean="0"/>
              <a:t>Especially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want</a:t>
            </a:r>
            <a:r>
              <a:rPr lang="it-IT" dirty="0" smtClean="0"/>
              <a:t> </a:t>
            </a:r>
            <a:r>
              <a:rPr lang="it-IT" dirty="0" err="1" smtClean="0"/>
              <a:t>automatic</a:t>
            </a:r>
            <a:r>
              <a:rPr lang="it-IT" dirty="0" smtClean="0"/>
              <a:t> processing</a:t>
            </a:r>
          </a:p>
          <a:p>
            <a:pPr lvl="1"/>
            <a:r>
              <a:rPr lang="it-IT" dirty="0" err="1" smtClean="0"/>
              <a:t>Something</a:t>
            </a:r>
            <a:r>
              <a:rPr lang="it-IT" dirty="0" smtClean="0"/>
              <a:t> </a:t>
            </a:r>
            <a:r>
              <a:rPr lang="it-IT" dirty="0" err="1" smtClean="0"/>
              <a:t>similar</a:t>
            </a:r>
            <a:r>
              <a:rPr lang="it-IT" dirty="0" smtClean="0"/>
              <a:t> </a:t>
            </a:r>
            <a:r>
              <a:rPr lang="it-IT" dirty="0" err="1" smtClean="0"/>
              <a:t>happened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databases</a:t>
            </a:r>
            <a:r>
              <a:rPr lang="it-IT" dirty="0" smtClean="0"/>
              <a:t>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years</a:t>
            </a:r>
            <a:r>
              <a:rPr lang="it-IT" dirty="0" smtClean="0"/>
              <a:t> ago</a:t>
            </a:r>
          </a:p>
          <a:p>
            <a:r>
              <a:rPr lang="it-IT" dirty="0" smtClean="0"/>
              <a:t>and a </a:t>
            </a:r>
            <a:r>
              <a:rPr lang="it-IT" dirty="0" err="1" smtClean="0"/>
              <a:t>disclaimer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Personal </a:t>
            </a:r>
            <a:r>
              <a:rPr lang="it-IT" dirty="0" err="1" smtClean="0"/>
              <a:t>means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I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refer</a:t>
            </a:r>
            <a:r>
              <a:rPr lang="it-IT" dirty="0" smtClean="0"/>
              <a:t> to </a:t>
            </a:r>
            <a:r>
              <a:rPr lang="it-IT" dirty="0" err="1" smtClean="0"/>
              <a:t>projects</a:t>
            </a:r>
            <a:r>
              <a:rPr lang="it-IT" dirty="0" smtClean="0"/>
              <a:t> in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group</a:t>
            </a:r>
            <a:r>
              <a:rPr lang="it-IT" dirty="0" smtClean="0"/>
              <a:t> (with some </a:t>
            </a:r>
            <a:r>
              <a:rPr lang="it-IT" dirty="0" err="1" smtClean="0"/>
              <a:t>contradiction</a:t>
            </a:r>
            <a:r>
              <a:rPr lang="it-IT" dirty="0" smtClean="0"/>
              <a:t>, </a:t>
            </a:r>
            <a:r>
              <a:rPr lang="it-IT" dirty="0" err="1" smtClean="0"/>
              <a:t>as</a:t>
            </a:r>
            <a:r>
              <a:rPr lang="it-IT" dirty="0" smtClean="0"/>
              <a:t> I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personally</a:t>
            </a:r>
            <a:r>
              <a:rPr lang="it-IT" dirty="0" smtClean="0"/>
              <a:t> </a:t>
            </a:r>
            <a:r>
              <a:rPr lang="it-IT" dirty="0" err="1" smtClean="0"/>
              <a:t>involved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in some of </a:t>
            </a:r>
            <a:r>
              <a:rPr lang="it-IT" dirty="0" err="1" smtClean="0"/>
              <a:t>them</a:t>
            </a:r>
            <a:r>
              <a:rPr lang="it-IT" dirty="0" smtClean="0"/>
              <a:t>…)</a:t>
            </a:r>
          </a:p>
          <a:p>
            <a:pPr lvl="1"/>
            <a:r>
              <a:rPr lang="it-IT" dirty="0" err="1" smtClean="0"/>
              <a:t>Based</a:t>
            </a:r>
            <a:r>
              <a:rPr lang="it-IT" dirty="0" smtClean="0"/>
              <a:t> on a talk </a:t>
            </a:r>
            <a:r>
              <a:rPr lang="it-IT" dirty="0" err="1" smtClean="0"/>
              <a:t>given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en-US" dirty="0"/>
              <a:t>USETIM (Using Search Engine Technology for Information Management</a:t>
            </a:r>
            <a:r>
              <a:rPr lang="en-US" dirty="0" smtClean="0"/>
              <a:t>) </a:t>
            </a:r>
            <a:r>
              <a:rPr lang="en-US" dirty="0" err="1" smtClean="0"/>
              <a:t>worskhop</a:t>
            </a:r>
            <a:r>
              <a:rPr lang="en-US" dirty="0" smtClean="0"/>
              <a:t> in September 2009</a:t>
            </a:r>
            <a:endParaRPr lang="en-US" dirty="0"/>
          </a:p>
          <a:p>
            <a:pPr lvl="1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D6EB-CEDA-48B7-8E5C-BE2241879FC4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7" name="Rettangolo 6"/>
          <p:cNvSpPr/>
          <p:nvPr/>
        </p:nvSpPr>
        <p:spPr bwMode="auto">
          <a:xfrm>
            <a:off x="1357290" y="1500174"/>
            <a:ext cx="1071570" cy="285752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2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046B-E23C-4A00-8646-BADFC3F49412}" type="slidenum">
              <a:rPr lang="it-IT"/>
              <a:pPr/>
              <a:t>20</a:t>
            </a:fld>
            <a:endParaRPr lang="it-IT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6700"/>
            <a:ext cx="3441700" cy="1498600"/>
          </a:xfrm>
        </p:spPr>
        <p:txBody>
          <a:bodyPr/>
          <a:lstStyle/>
          <a:p>
            <a:r>
              <a:rPr lang="en-US" sz="2800"/>
              <a:t>The Integrated Web Museum</a:t>
            </a:r>
          </a:p>
        </p:txBody>
      </p:sp>
      <p:pic>
        <p:nvPicPr>
          <p:cNvPr id="25603" name="Picture 3" descr="C:\Dati\ricerca\presentazioni\immagini\webmuseumhom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0" y="228600"/>
            <a:ext cx="2590800" cy="194310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70600" y="1625600"/>
            <a:ext cx="2857500" cy="1314450"/>
            <a:chOff x="3824" y="1024"/>
            <a:chExt cx="1800" cy="828"/>
          </a:xfrm>
        </p:grpSpPr>
        <p:pic>
          <p:nvPicPr>
            <p:cNvPr id="25605" name="Picture 5" descr="C:\Dati\ricerca\presentazioni\immagini\r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20" y="1024"/>
              <a:ext cx="1104" cy="828"/>
            </a:xfrm>
            <a:prstGeom prst="rect">
              <a:avLst/>
            </a:prstGeom>
            <a:noFill/>
          </p:spPr>
        </p:pic>
        <p:sp>
          <p:nvSpPr>
            <p:cNvPr id="25606" name="Line 6"/>
            <p:cNvSpPr>
              <a:spLocks noChangeShapeType="1"/>
            </p:cNvSpPr>
            <p:nvPr/>
          </p:nvSpPr>
          <p:spPr bwMode="auto">
            <a:xfrm>
              <a:off x="3824" y="1040"/>
              <a:ext cx="936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902200" y="2489200"/>
            <a:ext cx="2946400" cy="1987550"/>
            <a:chOff x="3088" y="1568"/>
            <a:chExt cx="1856" cy="1252"/>
          </a:xfrm>
        </p:grpSpPr>
        <p:pic>
          <p:nvPicPr>
            <p:cNvPr id="25608" name="Picture 8" descr="C:\Dati\ricerca\presentazioni\immagini\raffaello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88" y="1632"/>
              <a:ext cx="1584" cy="1188"/>
            </a:xfrm>
            <a:prstGeom prst="rect">
              <a:avLst/>
            </a:prstGeom>
            <a:noFill/>
          </p:spPr>
        </p:pic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 flipH="1">
              <a:off x="4128" y="1568"/>
              <a:ext cx="816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375400" y="3670300"/>
            <a:ext cx="2438400" cy="2882900"/>
            <a:chOff x="4016" y="2312"/>
            <a:chExt cx="1536" cy="1816"/>
          </a:xfrm>
        </p:grpSpPr>
        <p:pic>
          <p:nvPicPr>
            <p:cNvPr id="25611" name="Picture 11" descr="C:\Dati\ricerca\presentazioni\immagini\madonna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16" y="2976"/>
              <a:ext cx="1536" cy="1152"/>
            </a:xfrm>
            <a:prstGeom prst="rect">
              <a:avLst/>
            </a:prstGeom>
            <a:noFill/>
          </p:spPr>
        </p:pic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>
              <a:off x="4032" y="2312"/>
              <a:ext cx="96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9800" y="16002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9800" y="3340100"/>
            <a:ext cx="21463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39800" y="5067300"/>
            <a:ext cx="216693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048000" y="2336800"/>
            <a:ext cx="1854200" cy="3340100"/>
            <a:chOff x="1920" y="1480"/>
            <a:chExt cx="1168" cy="2104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920" y="1480"/>
              <a:ext cx="912" cy="2104"/>
              <a:chOff x="1920" y="1480"/>
              <a:chExt cx="912" cy="2104"/>
            </a:xfrm>
          </p:grpSpPr>
          <p:sp>
            <p:nvSpPr>
              <p:cNvPr id="25618" name="AutoShape 18"/>
              <p:cNvSpPr>
                <a:spLocks noChangeArrowheads="1"/>
              </p:cNvSpPr>
              <p:nvPr/>
            </p:nvSpPr>
            <p:spPr bwMode="auto">
              <a:xfrm>
                <a:off x="2208" y="2040"/>
                <a:ext cx="624" cy="752"/>
              </a:xfrm>
              <a:prstGeom prst="can">
                <a:avLst>
                  <a:gd name="adj" fmla="val 3012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</a:pPr>
                <a:r>
                  <a:rPr kumimoji="1" lang="it-IT" sz="3000">
                    <a:latin typeface="Tahoma" pitchFamily="34" charset="0"/>
                  </a:rPr>
                  <a:t>DB</a:t>
                </a:r>
                <a:endParaRPr kumimoji="1" lang="en-US" sz="3000">
                  <a:latin typeface="Tahoma" pitchFamily="34" charset="0"/>
                </a:endParaRPr>
              </a:p>
            </p:txBody>
          </p:sp>
          <p:sp>
            <p:nvSpPr>
              <p:cNvPr id="25619" name="Line 19"/>
              <p:cNvSpPr>
                <a:spLocks noChangeShapeType="1"/>
              </p:cNvSpPr>
              <p:nvPr/>
            </p:nvSpPr>
            <p:spPr bwMode="auto">
              <a:xfrm>
                <a:off x="1920" y="1480"/>
                <a:ext cx="384" cy="5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20" name="Line 20"/>
              <p:cNvSpPr>
                <a:spLocks noChangeShapeType="1"/>
              </p:cNvSpPr>
              <p:nvPr/>
            </p:nvSpPr>
            <p:spPr bwMode="auto">
              <a:xfrm>
                <a:off x="1936" y="25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21" name="Line 21"/>
              <p:cNvSpPr>
                <a:spLocks noChangeShapeType="1"/>
              </p:cNvSpPr>
              <p:nvPr/>
            </p:nvSpPr>
            <p:spPr bwMode="auto">
              <a:xfrm flipV="1">
                <a:off x="1960" y="2776"/>
                <a:ext cx="344" cy="8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5622" name="Line 22"/>
            <p:cNvSpPr>
              <a:spLocks noChangeShapeType="1"/>
            </p:cNvSpPr>
            <p:nvPr/>
          </p:nvSpPr>
          <p:spPr bwMode="auto">
            <a:xfrm>
              <a:off x="2832" y="2376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34F4-B0D9-403E-86E3-02367FED0DC0}" type="slidenum">
              <a:rPr lang="it-IT"/>
              <a:pPr/>
              <a:t>21</a:t>
            </a:fld>
            <a:endParaRPr lang="it-IT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295400"/>
          </a:xfrm>
        </p:spPr>
        <p:txBody>
          <a:bodyPr/>
          <a:lstStyle/>
          <a:p>
            <a:r>
              <a:rPr lang="en-US"/>
              <a:t>Integration of Web Sites:</a:t>
            </a:r>
            <a:br>
              <a:rPr lang="en-US"/>
            </a:br>
            <a:r>
              <a:rPr lang="en-US"/>
              <a:t>The Integrated Web Museum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3962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Data are re-organized:</a:t>
            </a:r>
          </a:p>
          <a:p>
            <a:pPr lvl="1">
              <a:spcBef>
                <a:spcPct val="0"/>
              </a:spcBef>
            </a:pPr>
            <a:r>
              <a:rPr lang="en-US"/>
              <a:t>Uffizi, paintings organized by rooms</a:t>
            </a:r>
          </a:p>
          <a:p>
            <a:pPr lvl="1">
              <a:spcBef>
                <a:spcPct val="0"/>
              </a:spcBef>
            </a:pPr>
            <a:r>
              <a:rPr lang="en-US"/>
              <a:t>Louvre, Capodimonte, works organized by collections</a:t>
            </a:r>
          </a:p>
          <a:p>
            <a:pPr lvl="1">
              <a:spcBef>
                <a:spcPct val="0"/>
              </a:spcBef>
            </a:pPr>
            <a:endParaRPr lang="en-US"/>
          </a:p>
          <a:p>
            <a:pPr lvl="1">
              <a:spcBef>
                <a:spcPct val="0"/>
              </a:spcBef>
            </a:pPr>
            <a:r>
              <a:rPr lang="en-US"/>
              <a:t>Integrated Museum, organized by author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8E21-DEB3-4F15-937D-CEA7DC2E2282}" type="slidenum">
              <a:rPr lang="it-IT"/>
              <a:pPr/>
              <a:t>22</a:t>
            </a:fld>
            <a:endParaRPr lang="it-IT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Site Re-Engineering:</a:t>
            </a:r>
            <a:br>
              <a:rPr lang="en-US"/>
            </a:br>
            <a:r>
              <a:rPr lang="en-US"/>
              <a:t>ACM Sigmod Record in XML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ACM Sigmod Record Site</a:t>
            </a:r>
            <a:br>
              <a:rPr lang="en-US"/>
            </a:br>
            <a:r>
              <a:rPr lang="en-US"/>
              <a:t>(acm.org/sigmod/record)</a:t>
            </a:r>
          </a:p>
          <a:p>
            <a:pPr lvl="1"/>
            <a:r>
              <a:rPr lang="en-US"/>
              <a:t>an existing site in HTML</a:t>
            </a:r>
          </a:p>
          <a:p>
            <a:r>
              <a:rPr lang="en-US"/>
              <a:t>The ACM Sigmod Record Site, XML Edition</a:t>
            </a:r>
          </a:p>
          <a:p>
            <a:pPr lvl="1"/>
            <a:r>
              <a:rPr lang="en-US"/>
              <a:t>a new site in XML with XSL Stylesheets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CC39-AAD8-4DCD-B024-1DA4C87496E8}" type="slidenum">
              <a:rPr lang="it-IT"/>
              <a:pPr/>
              <a:t>23</a:t>
            </a:fld>
            <a:endParaRPr lang="it-IT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190500"/>
            <a:ext cx="84201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4188" y="0"/>
            <a:ext cx="46958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7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475E-3D8D-42AA-B6CB-A0E769CECB6B}" type="slidenum">
              <a:rPr lang="it-IT"/>
              <a:pPr/>
              <a:t>24</a:t>
            </a:fld>
            <a:endParaRPr lang="it-IT"/>
          </a:p>
        </p:txBody>
      </p:sp>
      <p:pic>
        <p:nvPicPr>
          <p:cNvPr id="28674" name="Picture 1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00" y="190500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1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0175" y="0"/>
            <a:ext cx="50482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10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1050" y="2324100"/>
            <a:ext cx="4552950" cy="4371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40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12C8-3628-403A-AECF-1D6A2639F230}" type="slidenum">
              <a:rPr lang="it-IT"/>
              <a:pPr/>
              <a:t>25</a:t>
            </a:fld>
            <a:endParaRPr lang="it-IT"/>
          </a:p>
        </p:txBody>
      </p:sp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581025" y="973138"/>
            <a:ext cx="8562975" cy="5656262"/>
            <a:chOff x="366" y="613"/>
            <a:chExt cx="5394" cy="3563"/>
          </a:xfrm>
        </p:grpSpPr>
        <p:pic>
          <p:nvPicPr>
            <p:cNvPr id="22531" name="Picture 1027" descr="C:\dati\ricerca\presentazioni\roadRunner\u1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79" y="3382"/>
              <a:ext cx="2981" cy="794"/>
            </a:xfrm>
            <a:prstGeom prst="rect">
              <a:avLst/>
            </a:prstGeom>
            <a:noFill/>
          </p:spPr>
        </p:pic>
        <p:sp>
          <p:nvSpPr>
            <p:cNvPr id="22532" name="Text Box 1028"/>
            <p:cNvSpPr txBox="1">
              <a:spLocks noChangeArrowheads="1"/>
            </p:cNvSpPr>
            <p:nvPr/>
          </p:nvSpPr>
          <p:spPr bwMode="auto">
            <a:xfrm>
              <a:off x="366" y="613"/>
              <a:ext cx="229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190500" indent="-190500">
                <a:spcBef>
                  <a:spcPct val="20000"/>
                </a:spcBef>
                <a:buFontTx/>
                <a:buChar char="•"/>
              </a:pPr>
              <a:r>
                <a:rPr kumimoji="1" lang="it-IT">
                  <a:latin typeface="Tahoma" pitchFamily="34" charset="0"/>
                </a:rPr>
                <a:t>Identification of sites of </a:t>
              </a:r>
              <a:br>
                <a:rPr kumimoji="1" lang="it-IT">
                  <a:latin typeface="Tahoma" pitchFamily="34" charset="0"/>
                </a:rPr>
              </a:br>
              <a:r>
                <a:rPr kumimoji="1" lang="it-IT">
                  <a:latin typeface="Tahoma" pitchFamily="34" charset="0"/>
                </a:rPr>
                <a:t>interest</a:t>
              </a:r>
              <a:endParaRPr kumimoji="1" lang="en-US">
                <a:latin typeface="Tahoma" pitchFamily="34" charset="0"/>
              </a:endParaRPr>
            </a:p>
          </p:txBody>
        </p:sp>
      </p:grpSp>
      <p:grpSp>
        <p:nvGrpSpPr>
          <p:cNvPr id="3" name="Group 1029"/>
          <p:cNvGrpSpPr>
            <a:grpSpLocks/>
          </p:cNvGrpSpPr>
          <p:nvPr/>
        </p:nvGrpSpPr>
        <p:grpSpPr bwMode="auto">
          <a:xfrm>
            <a:off x="581025" y="2624138"/>
            <a:ext cx="8562975" cy="1838325"/>
            <a:chOff x="366" y="1653"/>
            <a:chExt cx="5394" cy="1158"/>
          </a:xfrm>
        </p:grpSpPr>
        <p:grpSp>
          <p:nvGrpSpPr>
            <p:cNvPr id="4" name="Group 1030"/>
            <p:cNvGrpSpPr>
              <a:grpSpLocks/>
            </p:cNvGrpSpPr>
            <p:nvPr/>
          </p:nvGrpSpPr>
          <p:grpSpPr bwMode="auto">
            <a:xfrm>
              <a:off x="2779" y="1889"/>
              <a:ext cx="2981" cy="922"/>
              <a:chOff x="2779" y="1889"/>
              <a:chExt cx="2981" cy="922"/>
            </a:xfrm>
          </p:grpSpPr>
          <p:pic>
            <p:nvPicPr>
              <p:cNvPr id="22535" name="Picture 1031" descr="C:\dati\ricerca\presentazioni\roadRunner\u3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79" y="1889"/>
                <a:ext cx="2981" cy="922"/>
              </a:xfrm>
              <a:prstGeom prst="rect">
                <a:avLst/>
              </a:prstGeom>
              <a:noFill/>
            </p:spPr>
          </p:pic>
          <p:sp>
            <p:nvSpPr>
              <p:cNvPr id="22536" name="Rectangle 1032"/>
              <p:cNvSpPr>
                <a:spLocks noChangeArrowheads="1"/>
              </p:cNvSpPr>
              <p:nvPr/>
            </p:nvSpPr>
            <p:spPr bwMode="auto">
              <a:xfrm>
                <a:off x="3780" y="2640"/>
                <a:ext cx="516" cy="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537" name="Text Box 1033"/>
              <p:cNvSpPr txBox="1">
                <a:spLocks noChangeArrowheads="1"/>
              </p:cNvSpPr>
              <p:nvPr/>
            </p:nvSpPr>
            <p:spPr bwMode="auto">
              <a:xfrm>
                <a:off x="3974" y="2612"/>
                <a:ext cx="913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kumimoji="1" lang="it-IT" sz="1000">
                    <a:latin typeface="Tahoma" pitchFamily="34" charset="0"/>
                  </a:rPr>
                  <a:t>Mediator Layer</a:t>
                </a:r>
                <a:endParaRPr kumimoji="1" lang="en-US" sz="1000">
                  <a:latin typeface="Tahoma" pitchFamily="34" charset="0"/>
                </a:endParaRPr>
              </a:p>
            </p:txBody>
          </p:sp>
        </p:grpSp>
        <p:sp>
          <p:nvSpPr>
            <p:cNvPr id="22538" name="Text Box 1034"/>
            <p:cNvSpPr txBox="1">
              <a:spLocks noChangeArrowheads="1"/>
            </p:cNvSpPr>
            <p:nvPr/>
          </p:nvSpPr>
          <p:spPr bwMode="auto">
            <a:xfrm>
              <a:off x="366" y="1653"/>
              <a:ext cx="226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90500" indent="-190500">
                <a:spcBef>
                  <a:spcPct val="20000"/>
                </a:spcBef>
                <a:buFontTx/>
                <a:buChar char="•"/>
              </a:pPr>
              <a:r>
                <a:rPr kumimoji="1" lang="it-IT">
                  <a:latin typeface="Tahoma" pitchFamily="34" charset="0"/>
                </a:rPr>
                <a:t>Navigation of site ad extraction of data</a:t>
              </a:r>
              <a:endParaRPr kumimoji="1" lang="en-US">
                <a:latin typeface="Tahoma" pitchFamily="34" charset="0"/>
              </a:endParaRPr>
            </a:p>
          </p:txBody>
        </p:sp>
      </p:grpSp>
      <p:grpSp>
        <p:nvGrpSpPr>
          <p:cNvPr id="5" name="Group 1035"/>
          <p:cNvGrpSpPr>
            <a:grpSpLocks/>
          </p:cNvGrpSpPr>
          <p:nvPr/>
        </p:nvGrpSpPr>
        <p:grpSpPr bwMode="auto">
          <a:xfrm>
            <a:off x="581025" y="1630363"/>
            <a:ext cx="8562975" cy="2327275"/>
            <a:chOff x="366" y="1027"/>
            <a:chExt cx="5394" cy="1466"/>
          </a:xfrm>
        </p:grpSpPr>
        <p:grpSp>
          <p:nvGrpSpPr>
            <p:cNvPr id="6" name="Group 1036"/>
            <p:cNvGrpSpPr>
              <a:grpSpLocks/>
            </p:cNvGrpSpPr>
            <p:nvPr/>
          </p:nvGrpSpPr>
          <p:grpSpPr bwMode="auto">
            <a:xfrm>
              <a:off x="2779" y="1027"/>
              <a:ext cx="2981" cy="865"/>
              <a:chOff x="2779" y="1027"/>
              <a:chExt cx="2981" cy="865"/>
            </a:xfrm>
          </p:grpSpPr>
          <p:pic>
            <p:nvPicPr>
              <p:cNvPr id="22541" name="Picture 1037" descr="C:\dati\ricerca\presentazioni\roadRunner\u4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779" y="1027"/>
                <a:ext cx="2981" cy="865"/>
              </a:xfrm>
              <a:prstGeom prst="rect">
                <a:avLst/>
              </a:prstGeom>
              <a:noFill/>
            </p:spPr>
          </p:pic>
          <p:sp>
            <p:nvSpPr>
              <p:cNvPr id="22542" name="Text Box 1038"/>
              <p:cNvSpPr txBox="1">
                <a:spLocks noChangeArrowheads="1"/>
              </p:cNvSpPr>
              <p:nvPr/>
            </p:nvSpPr>
            <p:spPr bwMode="auto">
              <a:xfrm>
                <a:off x="3890" y="1696"/>
                <a:ext cx="1057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kumimoji="1" lang="it-IT" sz="1000">
                    <a:latin typeface="Tahoma" pitchFamily="34" charset="0"/>
                  </a:rPr>
                  <a:t>Integration Layer</a:t>
                </a:r>
                <a:endParaRPr kumimoji="1" lang="en-US" sz="1000">
                  <a:latin typeface="Tahoma" pitchFamily="34" charset="0"/>
                </a:endParaRPr>
              </a:p>
            </p:txBody>
          </p:sp>
        </p:grpSp>
        <p:sp>
          <p:nvSpPr>
            <p:cNvPr id="22543" name="Text Box 1039"/>
            <p:cNvSpPr txBox="1">
              <a:spLocks noChangeArrowheads="1"/>
            </p:cNvSpPr>
            <p:nvPr/>
          </p:nvSpPr>
          <p:spPr bwMode="auto">
            <a:xfrm>
              <a:off x="366" y="2205"/>
              <a:ext cx="22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90500" indent="-190500">
                <a:spcBef>
                  <a:spcPct val="20000"/>
                </a:spcBef>
                <a:buFontTx/>
                <a:buChar char="•"/>
              </a:pPr>
              <a:r>
                <a:rPr kumimoji="1" lang="it-IT">
                  <a:latin typeface="Tahoma" pitchFamily="34" charset="0"/>
                </a:rPr>
                <a:t>Integration of data </a:t>
              </a:r>
              <a:endParaRPr kumimoji="1" lang="en-US">
                <a:latin typeface="Tahoma" pitchFamily="34" charset="0"/>
              </a:endParaRPr>
            </a:p>
          </p:txBody>
        </p:sp>
      </p:grpSp>
      <p:grpSp>
        <p:nvGrpSpPr>
          <p:cNvPr id="7" name="Group 1062"/>
          <p:cNvGrpSpPr>
            <a:grpSpLocks/>
          </p:cNvGrpSpPr>
          <p:nvPr/>
        </p:nvGrpSpPr>
        <p:grpSpPr bwMode="auto">
          <a:xfrm>
            <a:off x="581025" y="174625"/>
            <a:ext cx="8562975" cy="4321175"/>
            <a:chOff x="366" y="110"/>
            <a:chExt cx="5394" cy="2722"/>
          </a:xfrm>
        </p:grpSpPr>
        <p:grpSp>
          <p:nvGrpSpPr>
            <p:cNvPr id="8" name="Group 1041"/>
            <p:cNvGrpSpPr>
              <a:grpSpLocks/>
            </p:cNvGrpSpPr>
            <p:nvPr/>
          </p:nvGrpSpPr>
          <p:grpSpPr bwMode="auto">
            <a:xfrm>
              <a:off x="2779" y="110"/>
              <a:ext cx="2981" cy="917"/>
              <a:chOff x="2779" y="110"/>
              <a:chExt cx="2981" cy="917"/>
            </a:xfrm>
          </p:grpSpPr>
          <p:pic>
            <p:nvPicPr>
              <p:cNvPr id="22546" name="Picture 1042" descr="C:\dati\ricerca\presentazioni\roadRunner\u5.gif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779" y="110"/>
                <a:ext cx="2981" cy="917"/>
              </a:xfrm>
              <a:prstGeom prst="rect">
                <a:avLst/>
              </a:prstGeom>
              <a:noFill/>
            </p:spPr>
          </p:pic>
          <p:grpSp>
            <p:nvGrpSpPr>
              <p:cNvPr id="9" name="Group 1043"/>
              <p:cNvGrpSpPr>
                <a:grpSpLocks/>
              </p:cNvGrpSpPr>
              <p:nvPr/>
            </p:nvGrpSpPr>
            <p:grpSpPr bwMode="auto">
              <a:xfrm>
                <a:off x="3756" y="588"/>
                <a:ext cx="1424" cy="358"/>
                <a:chOff x="3756" y="588"/>
                <a:chExt cx="1424" cy="358"/>
              </a:xfrm>
            </p:grpSpPr>
            <p:sp>
              <p:nvSpPr>
                <p:cNvPr id="22548" name="Rectangle 1044"/>
                <p:cNvSpPr>
                  <a:spLocks noChangeArrowheads="1"/>
                </p:cNvSpPr>
                <p:nvPr/>
              </p:nvSpPr>
              <p:spPr bwMode="auto">
                <a:xfrm>
                  <a:off x="3756" y="824"/>
                  <a:ext cx="368" cy="1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2549" name="Rectangle 1045"/>
                <p:cNvSpPr>
                  <a:spLocks noChangeArrowheads="1"/>
                </p:cNvSpPr>
                <p:nvPr/>
              </p:nvSpPr>
              <p:spPr bwMode="auto">
                <a:xfrm>
                  <a:off x="4820" y="588"/>
                  <a:ext cx="360" cy="17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2550" name="Rectangle 1046"/>
                <p:cNvSpPr>
                  <a:spLocks noChangeArrowheads="1"/>
                </p:cNvSpPr>
                <p:nvPr/>
              </p:nvSpPr>
              <p:spPr bwMode="auto">
                <a:xfrm>
                  <a:off x="4280" y="680"/>
                  <a:ext cx="592" cy="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2551" name="Text Box 1047"/>
                <p:cNvSpPr txBox="1">
                  <a:spLocks noChangeArrowheads="1"/>
                </p:cNvSpPr>
                <p:nvPr/>
              </p:nvSpPr>
              <p:spPr bwMode="auto">
                <a:xfrm>
                  <a:off x="3838" y="792"/>
                  <a:ext cx="1057" cy="15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kumimoji="1" lang="it-IT" sz="1000">
                      <a:latin typeface="Tahoma" pitchFamily="34" charset="0"/>
                    </a:rPr>
                    <a:t>Site Generation Layer</a:t>
                  </a:r>
                  <a:endParaRPr kumimoji="1" lang="en-US" sz="1000">
                    <a:latin typeface="Tahoma" pitchFamily="34" charset="0"/>
                  </a:endParaRPr>
                </a:p>
              </p:txBody>
            </p:sp>
          </p:grpSp>
        </p:grpSp>
        <p:sp>
          <p:nvSpPr>
            <p:cNvPr id="22552" name="Text Box 1048"/>
            <p:cNvSpPr txBox="1">
              <a:spLocks noChangeArrowheads="1"/>
            </p:cNvSpPr>
            <p:nvPr/>
          </p:nvSpPr>
          <p:spPr bwMode="auto">
            <a:xfrm>
              <a:off x="366" y="2544"/>
              <a:ext cx="22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90500" indent="-190500">
                <a:spcBef>
                  <a:spcPct val="20000"/>
                </a:spcBef>
                <a:buFontTx/>
                <a:buChar char="•"/>
              </a:pPr>
              <a:r>
                <a:rPr kumimoji="1" lang="it-IT">
                  <a:latin typeface="Tahoma" pitchFamily="34" charset="0"/>
                </a:rPr>
                <a:t>Generation of new sites</a:t>
              </a:r>
              <a:endParaRPr kumimoji="1" lang="en-US">
                <a:latin typeface="Tahoma" pitchFamily="34" charset="0"/>
              </a:endParaRPr>
            </a:p>
          </p:txBody>
        </p:sp>
      </p:grpSp>
      <p:grpSp>
        <p:nvGrpSpPr>
          <p:cNvPr id="10" name="Group 1049"/>
          <p:cNvGrpSpPr>
            <a:grpSpLocks/>
          </p:cNvGrpSpPr>
          <p:nvPr/>
        </p:nvGrpSpPr>
        <p:grpSpPr bwMode="auto">
          <a:xfrm>
            <a:off x="581025" y="1773238"/>
            <a:ext cx="8562975" cy="3598862"/>
            <a:chOff x="366" y="1117"/>
            <a:chExt cx="5394" cy="2267"/>
          </a:xfrm>
        </p:grpSpPr>
        <p:sp>
          <p:nvSpPr>
            <p:cNvPr id="22554" name="Text Box 1050"/>
            <p:cNvSpPr txBox="1">
              <a:spLocks noChangeArrowheads="1"/>
            </p:cNvSpPr>
            <p:nvPr/>
          </p:nvSpPr>
          <p:spPr bwMode="auto">
            <a:xfrm>
              <a:off x="366" y="1117"/>
              <a:ext cx="226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90500" indent="-190500">
                <a:spcBef>
                  <a:spcPct val="20000"/>
                </a:spcBef>
                <a:buFontTx/>
                <a:buChar char="•"/>
              </a:pPr>
              <a:r>
                <a:rPr kumimoji="1" lang="it-IT">
                  <a:latin typeface="Tahoma" pitchFamily="34" charset="0"/>
                </a:rPr>
                <a:t>Wrapping of sites to extract information</a:t>
              </a:r>
              <a:endParaRPr kumimoji="1" lang="en-US">
                <a:latin typeface="Tahoma" pitchFamily="34" charset="0"/>
              </a:endParaRPr>
            </a:p>
          </p:txBody>
        </p:sp>
        <p:grpSp>
          <p:nvGrpSpPr>
            <p:cNvPr id="11" name="Group 1051"/>
            <p:cNvGrpSpPr>
              <a:grpSpLocks/>
            </p:cNvGrpSpPr>
            <p:nvPr/>
          </p:nvGrpSpPr>
          <p:grpSpPr bwMode="auto">
            <a:xfrm>
              <a:off x="2779" y="2810"/>
              <a:ext cx="2981" cy="574"/>
              <a:chOff x="2779" y="2810"/>
              <a:chExt cx="2981" cy="574"/>
            </a:xfrm>
          </p:grpSpPr>
          <p:pic>
            <p:nvPicPr>
              <p:cNvPr id="22556" name="Picture 1052" descr="C:\dati\ricerca\presentazioni\roadRunner\u2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779" y="2810"/>
                <a:ext cx="2981" cy="574"/>
              </a:xfrm>
              <a:prstGeom prst="rect">
                <a:avLst/>
              </a:prstGeom>
              <a:noFill/>
            </p:spPr>
          </p:pic>
          <p:sp>
            <p:nvSpPr>
              <p:cNvPr id="22557" name="Text Box 1053"/>
              <p:cNvSpPr txBox="1">
                <a:spLocks noChangeArrowheads="1"/>
              </p:cNvSpPr>
              <p:nvPr/>
            </p:nvSpPr>
            <p:spPr bwMode="auto">
              <a:xfrm>
                <a:off x="3326" y="2992"/>
                <a:ext cx="517" cy="26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kumimoji="1" lang="it-IT" sz="1000">
                    <a:latin typeface="Tahoma" pitchFamily="34" charset="0"/>
                  </a:rPr>
                  <a:t>Wrapper 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kumimoji="1" lang="it-IT" sz="1000">
                    <a:latin typeface="Tahoma" pitchFamily="34" charset="0"/>
                  </a:rPr>
                  <a:t>Layer</a:t>
                </a:r>
                <a:endParaRPr kumimoji="1" lang="en-US" sz="1000">
                  <a:latin typeface="Tahoma" pitchFamily="34" charset="0"/>
                </a:endParaRPr>
              </a:p>
            </p:txBody>
          </p:sp>
          <p:sp>
            <p:nvSpPr>
              <p:cNvPr id="22558" name="Text Box 1054"/>
              <p:cNvSpPr txBox="1">
                <a:spLocks noChangeArrowheads="1"/>
              </p:cNvSpPr>
              <p:nvPr/>
            </p:nvSpPr>
            <p:spPr bwMode="auto">
              <a:xfrm>
                <a:off x="3998" y="3008"/>
                <a:ext cx="501" cy="26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kumimoji="1" lang="it-IT" sz="1000">
                    <a:latin typeface="Tahoma" pitchFamily="34" charset="0"/>
                  </a:rPr>
                  <a:t>Wrapper 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kumimoji="1" lang="it-IT" sz="1000">
                    <a:latin typeface="Tahoma" pitchFamily="34" charset="0"/>
                  </a:rPr>
                  <a:t>Layer</a:t>
                </a:r>
                <a:endParaRPr kumimoji="1" lang="en-US" sz="1000">
                  <a:latin typeface="Tahoma" pitchFamily="34" charset="0"/>
                </a:endParaRPr>
              </a:p>
            </p:txBody>
          </p:sp>
          <p:sp>
            <p:nvSpPr>
              <p:cNvPr id="22559" name="Text Box 1055"/>
              <p:cNvSpPr txBox="1">
                <a:spLocks noChangeArrowheads="1"/>
              </p:cNvSpPr>
              <p:nvPr/>
            </p:nvSpPr>
            <p:spPr bwMode="auto">
              <a:xfrm>
                <a:off x="4842" y="2996"/>
                <a:ext cx="497" cy="26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kumimoji="1" lang="it-IT" sz="1000">
                    <a:latin typeface="Tahoma" pitchFamily="34" charset="0"/>
                  </a:rPr>
                  <a:t>Wrapper 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kumimoji="1" lang="it-IT" sz="1000">
                    <a:latin typeface="Tahoma" pitchFamily="34" charset="0"/>
                  </a:rPr>
                  <a:t>Layer</a:t>
                </a:r>
                <a:endParaRPr kumimoji="1" lang="en-US" sz="1000">
                  <a:latin typeface="Tahoma" pitchFamily="34" charset="0"/>
                </a:endParaRPr>
              </a:p>
            </p:txBody>
          </p:sp>
          <p:sp>
            <p:nvSpPr>
              <p:cNvPr id="22560" name="Text Box 1056"/>
              <p:cNvSpPr txBox="1">
                <a:spLocks noChangeArrowheads="1"/>
              </p:cNvSpPr>
              <p:nvPr/>
            </p:nvSpPr>
            <p:spPr bwMode="auto">
              <a:xfrm>
                <a:off x="3326" y="3012"/>
                <a:ext cx="501" cy="26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kumimoji="1" lang="it-IT" sz="1000">
                    <a:latin typeface="Tahoma" pitchFamily="34" charset="0"/>
                  </a:rPr>
                  <a:t>Wrapper 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kumimoji="1" lang="it-IT" sz="1000">
                    <a:latin typeface="Tahoma" pitchFamily="34" charset="0"/>
                  </a:rPr>
                  <a:t>Layer</a:t>
                </a:r>
                <a:endParaRPr kumimoji="1" lang="en-US" sz="1000">
                  <a:latin typeface="Tahoma" pitchFamily="34" charset="0"/>
                </a:endParaRPr>
              </a:p>
            </p:txBody>
          </p:sp>
        </p:grpSp>
      </p:grpSp>
      <p:sp>
        <p:nvSpPr>
          <p:cNvPr id="22561" name="Text Box 1057"/>
          <p:cNvSpPr txBox="1">
            <a:spLocks noChangeArrowheads="1"/>
          </p:cNvSpPr>
          <p:nvPr/>
        </p:nvSpPr>
        <p:spPr bwMode="auto">
          <a:xfrm>
            <a:off x="7334250" y="5073650"/>
            <a:ext cx="1544638" cy="5175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>
            <a:spAutoFit/>
            <a:flatTx/>
          </a:bodyPr>
          <a:lstStyle/>
          <a:p>
            <a:r>
              <a:rPr kumimoji="1" lang="it-IT" sz="1400">
                <a:latin typeface="Tahoma" pitchFamily="34" charset="0"/>
              </a:rPr>
              <a:t>Araneus Wrapper</a:t>
            </a:r>
            <a:br>
              <a:rPr kumimoji="1" lang="it-IT" sz="1400">
                <a:latin typeface="Tahoma" pitchFamily="34" charset="0"/>
              </a:rPr>
            </a:br>
            <a:r>
              <a:rPr kumimoji="1" lang="it-IT" sz="1400">
                <a:latin typeface="Tahoma" pitchFamily="34" charset="0"/>
              </a:rPr>
              <a:t>Toolkit (Minerva)</a:t>
            </a:r>
            <a:endParaRPr kumimoji="1" lang="en-US" sz="1400">
              <a:latin typeface="Tahoma" pitchFamily="34" charset="0"/>
            </a:endParaRPr>
          </a:p>
        </p:txBody>
      </p:sp>
      <p:sp>
        <p:nvSpPr>
          <p:cNvPr id="22562" name="Text Box 1058"/>
          <p:cNvSpPr txBox="1">
            <a:spLocks noChangeArrowheads="1"/>
          </p:cNvSpPr>
          <p:nvPr/>
        </p:nvSpPr>
        <p:spPr bwMode="auto">
          <a:xfrm>
            <a:off x="7385050" y="3873500"/>
            <a:ext cx="1403350" cy="5175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>
            <a:spAutoFit/>
            <a:flatTx/>
          </a:bodyPr>
          <a:lstStyle/>
          <a:p>
            <a:r>
              <a:rPr kumimoji="1" lang="it-IT" sz="1400">
                <a:latin typeface="Tahoma" pitchFamily="34" charset="0"/>
              </a:rPr>
              <a:t>Araneus Query</a:t>
            </a:r>
          </a:p>
          <a:p>
            <a:r>
              <a:rPr kumimoji="1" lang="it-IT" sz="1400">
                <a:latin typeface="Tahoma" pitchFamily="34" charset="0"/>
              </a:rPr>
              <a:t>System (Ulixes)</a:t>
            </a:r>
            <a:endParaRPr kumimoji="1" lang="en-US" sz="1400">
              <a:latin typeface="Tahoma" pitchFamily="34" charset="0"/>
            </a:endParaRPr>
          </a:p>
        </p:txBody>
      </p:sp>
      <p:sp>
        <p:nvSpPr>
          <p:cNvPr id="22563" name="Text Box 1059"/>
          <p:cNvSpPr txBox="1">
            <a:spLocks noChangeArrowheads="1"/>
          </p:cNvSpPr>
          <p:nvPr/>
        </p:nvSpPr>
        <p:spPr bwMode="auto">
          <a:xfrm>
            <a:off x="7448550" y="2736850"/>
            <a:ext cx="1249363" cy="3048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>
            <a:spAutoFit/>
            <a:flatTx/>
          </a:bodyPr>
          <a:lstStyle/>
          <a:p>
            <a:r>
              <a:rPr kumimoji="1" lang="it-IT" sz="1400">
                <a:latin typeface="Tahoma" pitchFamily="34" charset="0"/>
              </a:rPr>
              <a:t>SQL and Java</a:t>
            </a:r>
            <a:endParaRPr kumimoji="1" lang="en-US" sz="1400">
              <a:latin typeface="Tahoma" pitchFamily="34" charset="0"/>
            </a:endParaRPr>
          </a:p>
        </p:txBody>
      </p:sp>
      <p:sp>
        <p:nvSpPr>
          <p:cNvPr id="22564" name="Text Box 1060"/>
          <p:cNvSpPr txBox="1">
            <a:spLocks noChangeArrowheads="1"/>
          </p:cNvSpPr>
          <p:nvPr/>
        </p:nvSpPr>
        <p:spPr bwMode="auto">
          <a:xfrm>
            <a:off x="7150100" y="1390650"/>
            <a:ext cx="1841500" cy="7302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>
            <a:spAutoFit/>
            <a:flatTx/>
          </a:bodyPr>
          <a:lstStyle/>
          <a:p>
            <a:r>
              <a:rPr kumimoji="1" lang="it-IT" sz="1400">
                <a:latin typeface="Tahoma" pitchFamily="34" charset="0"/>
              </a:rPr>
              <a:t>Araneus Web Site</a:t>
            </a:r>
          </a:p>
          <a:p>
            <a:r>
              <a:rPr kumimoji="1" lang="it-IT" sz="1400">
                <a:latin typeface="Tahoma" pitchFamily="34" charset="0"/>
              </a:rPr>
              <a:t>Development System</a:t>
            </a:r>
          </a:p>
          <a:p>
            <a:r>
              <a:rPr kumimoji="1" lang="it-IT" sz="1400">
                <a:latin typeface="Tahoma" pitchFamily="34" charset="0"/>
              </a:rPr>
              <a:t>(Homer)</a:t>
            </a:r>
            <a:endParaRPr kumimoji="1" lang="en-US" sz="1400">
              <a:latin typeface="Tahoma" pitchFamily="34" charset="0"/>
            </a:endParaRPr>
          </a:p>
        </p:txBody>
      </p:sp>
      <p:sp>
        <p:nvSpPr>
          <p:cNvPr id="22565" name="Text Box 1061"/>
          <p:cNvSpPr txBox="1">
            <a:spLocks noChangeArrowheads="1"/>
          </p:cNvSpPr>
          <p:nvPr/>
        </p:nvSpPr>
        <p:spPr bwMode="auto">
          <a:xfrm>
            <a:off x="457200" y="355600"/>
            <a:ext cx="4356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it-IT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Araneus Approach</a:t>
            </a:r>
            <a:endParaRPr kumimoji="1" lang="en-US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1" name="Segnaposto data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1" grpId="0" animBg="1" autoUpdateAnimBg="0"/>
      <p:bldP spid="22562" grpId="0" animBg="1" autoUpdateAnimBg="0"/>
      <p:bldP spid="22563" grpId="0" animBg="1" autoUpdateAnimBg="0"/>
      <p:bldP spid="2256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5F01-10AA-4FDC-B686-BFC8CC8E6F57}" type="slidenum">
              <a:rPr lang="it-IT"/>
              <a:pPr/>
              <a:t>26</a:t>
            </a:fld>
            <a:endParaRPr lang="it-IT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Applications in Araneus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Phase A: 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Reverse Engineering Existing Sites</a:t>
            </a:r>
          </a:p>
          <a:p>
            <a:r>
              <a:rPr lang="en-US"/>
              <a:t>Phase B: </a:t>
            </a:r>
            <a:br>
              <a:rPr lang="en-US"/>
            </a:br>
            <a:r>
              <a:rPr lang="en-US"/>
              <a:t>Data Integration</a:t>
            </a:r>
          </a:p>
          <a:p>
            <a:r>
              <a:rPr lang="en-US"/>
              <a:t>Phase C: </a:t>
            </a:r>
            <a:br>
              <a:rPr lang="en-US"/>
            </a:br>
            <a:r>
              <a:rPr lang="en-US"/>
              <a:t>Developing New Integrated Sites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6A68-633C-4A62-9883-FC3B36DEBB8B}" type="slidenum">
              <a:rPr lang="it-IT"/>
              <a:pPr/>
              <a:t>27</a:t>
            </a:fld>
            <a:endParaRPr lang="it-IT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Applications in Araneus</a:t>
            </a:r>
            <a:br>
              <a:rPr lang="en-US"/>
            </a:br>
            <a:r>
              <a:rPr lang="en-US"/>
              <a:t>Phase A: Reverse Engineering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Step: Deriving the logical structure of data in the site  </a:t>
            </a:r>
            <a:r>
              <a:rPr lang="en-US" dirty="0">
                <a:sym typeface="Wingdings" pitchFamily="2" charset="2"/>
              </a:rPr>
              <a:t> ADM Scheme</a:t>
            </a: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Second Step: Wrapping pages in order to map physical HTML sources to database objects</a:t>
            </a:r>
          </a:p>
          <a:p>
            <a:r>
              <a:rPr lang="en-US" dirty="0"/>
              <a:t>Third Step: Extracting Data from the Site by Queries and Navigation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Content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t-IT" dirty="0" err="1" smtClean="0"/>
              <a:t>Questions</a:t>
            </a:r>
            <a:r>
              <a:rPr lang="it-IT" dirty="0" smtClean="0"/>
              <a:t> on the Web</a:t>
            </a:r>
          </a:p>
          <a:p>
            <a:pPr>
              <a:buFont typeface="Wingdings" pitchFamily="2" charset="2"/>
              <a:buChar char="ü"/>
            </a:pPr>
            <a:r>
              <a:rPr lang="it-IT" dirty="0" err="1" smtClean="0"/>
              <a:t>Structures</a:t>
            </a:r>
            <a:r>
              <a:rPr lang="it-IT" dirty="0" smtClean="0"/>
              <a:t> in the Web, </a:t>
            </a:r>
            <a:r>
              <a:rPr lang="it-IT" dirty="0" err="1" smtClean="0"/>
              <a:t>transformations</a:t>
            </a:r>
            <a:r>
              <a:rPr lang="it-IT" dirty="0" smtClean="0"/>
              <a:t>: </a:t>
            </a:r>
            <a:r>
              <a:rPr lang="it-IT" dirty="0" err="1" smtClean="0"/>
              <a:t>Araneus</a:t>
            </a:r>
            <a:endParaRPr lang="it-IT" dirty="0" smtClean="0"/>
          </a:p>
          <a:p>
            <a:r>
              <a:rPr lang="it-IT" dirty="0"/>
              <a:t>Information </a:t>
            </a:r>
            <a:r>
              <a:rPr lang="it-IT" dirty="0" err="1"/>
              <a:t>extraction</a:t>
            </a:r>
            <a:r>
              <a:rPr lang="it-IT" dirty="0"/>
              <a:t>, </a:t>
            </a:r>
            <a:r>
              <a:rPr lang="it-IT" dirty="0" err="1"/>
              <a:t>wrappers</a:t>
            </a:r>
            <a:r>
              <a:rPr lang="it-IT" dirty="0"/>
              <a:t>: Minerva, </a:t>
            </a:r>
            <a:r>
              <a:rPr lang="it-IT" dirty="0" err="1"/>
              <a:t>RoadRunner</a:t>
            </a:r>
            <a:endParaRPr lang="it-IT" dirty="0"/>
          </a:p>
          <a:p>
            <a:r>
              <a:rPr lang="it-IT" dirty="0" err="1" smtClean="0"/>
              <a:t>Crawling</a:t>
            </a:r>
            <a:r>
              <a:rPr lang="it-IT" dirty="0" smtClean="0"/>
              <a:t>, </a:t>
            </a:r>
            <a:r>
              <a:rPr lang="it-IT" dirty="0" err="1" smtClean="0"/>
              <a:t>extraction</a:t>
            </a:r>
            <a:r>
              <a:rPr lang="it-IT" dirty="0" smtClean="0"/>
              <a:t> and </a:t>
            </a:r>
            <a:r>
              <a:rPr lang="it-IT" dirty="0" err="1" smtClean="0"/>
              <a:t>integration</a:t>
            </a:r>
            <a:r>
              <a:rPr lang="it-IT" dirty="0" smtClean="0"/>
              <a:t>: Flint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D6EB-CEDA-48B7-8E5C-BE2241879FC4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76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6271-323D-43A2-BBD8-151FB00F4020}" type="slidenum">
              <a:rPr lang="it-IT"/>
              <a:pPr/>
              <a:t>29</a:t>
            </a:fld>
            <a:endParaRPr lang="it-IT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Extraction Task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334375" cy="5105400"/>
          </a:xfrm>
        </p:spPr>
        <p:txBody>
          <a:bodyPr/>
          <a:lstStyle/>
          <a:p>
            <a:r>
              <a:rPr lang="en-US"/>
              <a:t>Information extraction task</a:t>
            </a:r>
          </a:p>
          <a:p>
            <a:pPr lvl="1"/>
            <a:r>
              <a:rPr lang="en-US"/>
              <a:t>source format: plain text with HTML markup (no semantics)</a:t>
            </a:r>
          </a:p>
          <a:p>
            <a:pPr lvl="1"/>
            <a:r>
              <a:rPr lang="en-US"/>
              <a:t>target format: database table or XML file (adding structure, i.e., “semantics”)</a:t>
            </a:r>
          </a:p>
          <a:p>
            <a:pPr lvl="1"/>
            <a:r>
              <a:rPr lang="en-US"/>
              <a:t>extraction step: parse the HTML and return data items in the target format</a:t>
            </a:r>
          </a:p>
          <a:p>
            <a:r>
              <a:rPr lang="en-US"/>
              <a:t>“Wrapper”</a:t>
            </a:r>
          </a:p>
          <a:p>
            <a:pPr lvl="1"/>
            <a:r>
              <a:rPr lang="en-US"/>
              <a:t>piece of software designed to perform the extraction step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Content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Questions</a:t>
            </a:r>
            <a:r>
              <a:rPr lang="it-IT" dirty="0" smtClean="0"/>
              <a:t> on the Web</a:t>
            </a:r>
          </a:p>
          <a:p>
            <a:r>
              <a:rPr lang="it-IT" dirty="0" err="1" smtClean="0"/>
              <a:t>Structures</a:t>
            </a:r>
            <a:r>
              <a:rPr lang="it-IT" dirty="0" smtClean="0"/>
              <a:t> in the Web, </a:t>
            </a:r>
            <a:r>
              <a:rPr lang="it-IT" dirty="0" err="1" smtClean="0"/>
              <a:t>transformations</a:t>
            </a:r>
            <a:r>
              <a:rPr lang="it-IT" dirty="0" smtClean="0"/>
              <a:t>: </a:t>
            </a:r>
            <a:r>
              <a:rPr lang="it-IT" dirty="0" err="1" smtClean="0"/>
              <a:t>Araneus</a:t>
            </a:r>
            <a:endParaRPr lang="it-IT" dirty="0" smtClean="0"/>
          </a:p>
          <a:p>
            <a:r>
              <a:rPr lang="it-IT" dirty="0" smtClean="0"/>
              <a:t>Information </a:t>
            </a:r>
            <a:r>
              <a:rPr lang="it-IT" dirty="0" err="1" smtClean="0"/>
              <a:t>extraction</a:t>
            </a:r>
            <a:r>
              <a:rPr lang="it-IT" dirty="0" smtClean="0"/>
              <a:t>, </a:t>
            </a:r>
            <a:r>
              <a:rPr lang="it-IT" dirty="0" err="1" smtClean="0"/>
              <a:t>wrappers</a:t>
            </a:r>
            <a:r>
              <a:rPr lang="it-IT" dirty="0" smtClean="0"/>
              <a:t>: Minerva, </a:t>
            </a:r>
            <a:r>
              <a:rPr lang="it-IT" dirty="0" err="1" smtClean="0"/>
              <a:t>RoadRunner</a:t>
            </a:r>
            <a:endParaRPr lang="it-IT" dirty="0" smtClean="0"/>
          </a:p>
          <a:p>
            <a:r>
              <a:rPr lang="it-IT" dirty="0" err="1" smtClean="0"/>
              <a:t>Crawling</a:t>
            </a:r>
            <a:r>
              <a:rPr lang="it-IT" dirty="0" smtClean="0"/>
              <a:t>, </a:t>
            </a:r>
            <a:r>
              <a:rPr lang="it-IT" dirty="0" err="1" smtClean="0"/>
              <a:t>extraction</a:t>
            </a:r>
            <a:r>
              <a:rPr lang="it-IT" dirty="0" smtClean="0"/>
              <a:t> and </a:t>
            </a:r>
            <a:r>
              <a:rPr lang="it-IT" dirty="0" err="1" smtClean="0"/>
              <a:t>integration</a:t>
            </a:r>
            <a:r>
              <a:rPr lang="it-IT" dirty="0" smtClean="0"/>
              <a:t>: Flint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D6EB-CEDA-48B7-8E5C-BE2241879FC4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10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AE6A-F39B-457F-AAA0-797379B27F11}" type="slidenum">
              <a:rPr lang="it-IT"/>
              <a:pPr/>
              <a:t>30</a:t>
            </a:fld>
            <a:endParaRPr lang="it-IT"/>
          </a:p>
        </p:txBody>
      </p:sp>
      <p:sp>
        <p:nvSpPr>
          <p:cNvPr id="171010" name="AutoShape 2"/>
          <p:cNvSpPr>
            <a:spLocks noChangeArrowheads="1"/>
          </p:cNvSpPr>
          <p:nvPr/>
        </p:nvSpPr>
        <p:spPr bwMode="auto">
          <a:xfrm>
            <a:off x="5392738" y="2852738"/>
            <a:ext cx="763587" cy="801687"/>
          </a:xfrm>
          <a:prstGeom prst="rightArrow">
            <a:avLst>
              <a:gd name="adj1" fmla="val 50102"/>
              <a:gd name="adj2" fmla="val 38255"/>
            </a:avLst>
          </a:prstGeom>
          <a:solidFill>
            <a:srgbClr val="C7E07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Notion of Wrapper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54725" y="1392238"/>
            <a:ext cx="2895600" cy="3918167"/>
            <a:chOff x="3888" y="1776"/>
            <a:chExt cx="1824" cy="2011"/>
          </a:xfrm>
        </p:grpSpPr>
        <p:sp>
          <p:nvSpPr>
            <p:cNvPr id="171013" name="Rectangle 5"/>
            <p:cNvSpPr>
              <a:spLocks noChangeArrowheads="1"/>
            </p:cNvSpPr>
            <p:nvPr/>
          </p:nvSpPr>
          <p:spPr bwMode="auto">
            <a:xfrm>
              <a:off x="5019" y="2312"/>
              <a:ext cx="405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14" name="Rectangle 6"/>
            <p:cNvSpPr>
              <a:spLocks noChangeArrowheads="1"/>
            </p:cNvSpPr>
            <p:nvPr/>
          </p:nvSpPr>
          <p:spPr bwMode="auto">
            <a:xfrm>
              <a:off x="4357" y="2312"/>
              <a:ext cx="662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15" name="Rectangle 7"/>
            <p:cNvSpPr>
              <a:spLocks noChangeArrowheads="1"/>
            </p:cNvSpPr>
            <p:nvPr/>
          </p:nvSpPr>
          <p:spPr bwMode="auto">
            <a:xfrm>
              <a:off x="3888" y="2312"/>
              <a:ext cx="469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16" name="Rectangle 8"/>
            <p:cNvSpPr>
              <a:spLocks noChangeArrowheads="1"/>
            </p:cNvSpPr>
            <p:nvPr/>
          </p:nvSpPr>
          <p:spPr bwMode="auto">
            <a:xfrm>
              <a:off x="5019" y="2178"/>
              <a:ext cx="405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17" name="Rectangle 9"/>
            <p:cNvSpPr>
              <a:spLocks noChangeArrowheads="1"/>
            </p:cNvSpPr>
            <p:nvPr/>
          </p:nvSpPr>
          <p:spPr bwMode="auto">
            <a:xfrm>
              <a:off x="4357" y="2178"/>
              <a:ext cx="662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18" name="Rectangle 10"/>
            <p:cNvSpPr>
              <a:spLocks noChangeArrowheads="1"/>
            </p:cNvSpPr>
            <p:nvPr/>
          </p:nvSpPr>
          <p:spPr bwMode="auto">
            <a:xfrm>
              <a:off x="3888" y="2178"/>
              <a:ext cx="469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19" name="Rectangle 11"/>
            <p:cNvSpPr>
              <a:spLocks noChangeArrowheads="1"/>
            </p:cNvSpPr>
            <p:nvPr/>
          </p:nvSpPr>
          <p:spPr bwMode="auto">
            <a:xfrm>
              <a:off x="5019" y="2044"/>
              <a:ext cx="405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20" name="Rectangle 12"/>
            <p:cNvSpPr>
              <a:spLocks noChangeArrowheads="1"/>
            </p:cNvSpPr>
            <p:nvPr/>
          </p:nvSpPr>
          <p:spPr bwMode="auto">
            <a:xfrm>
              <a:off x="4357" y="2044"/>
              <a:ext cx="662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21" name="Rectangle 13"/>
            <p:cNvSpPr>
              <a:spLocks noChangeArrowheads="1"/>
            </p:cNvSpPr>
            <p:nvPr/>
          </p:nvSpPr>
          <p:spPr bwMode="auto">
            <a:xfrm>
              <a:off x="3888" y="2044"/>
              <a:ext cx="469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22" name="Rectangle 14"/>
            <p:cNvSpPr>
              <a:spLocks noChangeArrowheads="1"/>
            </p:cNvSpPr>
            <p:nvPr/>
          </p:nvSpPr>
          <p:spPr bwMode="auto">
            <a:xfrm>
              <a:off x="5019" y="1910"/>
              <a:ext cx="405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23" name="Rectangle 15"/>
            <p:cNvSpPr>
              <a:spLocks noChangeArrowheads="1"/>
            </p:cNvSpPr>
            <p:nvPr/>
          </p:nvSpPr>
          <p:spPr bwMode="auto">
            <a:xfrm>
              <a:off x="4357" y="1910"/>
              <a:ext cx="662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24" name="Rectangle 16"/>
            <p:cNvSpPr>
              <a:spLocks noChangeArrowheads="1"/>
            </p:cNvSpPr>
            <p:nvPr/>
          </p:nvSpPr>
          <p:spPr bwMode="auto">
            <a:xfrm>
              <a:off x="3888" y="1910"/>
              <a:ext cx="469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25" name="Rectangle 17"/>
            <p:cNvSpPr>
              <a:spLocks noChangeArrowheads="1"/>
            </p:cNvSpPr>
            <p:nvPr/>
          </p:nvSpPr>
          <p:spPr bwMode="auto">
            <a:xfrm>
              <a:off x="5019" y="1776"/>
              <a:ext cx="405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26" name="Rectangle 18"/>
            <p:cNvSpPr>
              <a:spLocks noChangeArrowheads="1"/>
            </p:cNvSpPr>
            <p:nvPr/>
          </p:nvSpPr>
          <p:spPr bwMode="auto">
            <a:xfrm>
              <a:off x="4357" y="1776"/>
              <a:ext cx="662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27" name="Rectangle 19"/>
            <p:cNvSpPr>
              <a:spLocks noChangeArrowheads="1"/>
            </p:cNvSpPr>
            <p:nvPr/>
          </p:nvSpPr>
          <p:spPr bwMode="auto">
            <a:xfrm>
              <a:off x="3888" y="1776"/>
              <a:ext cx="469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28" name="Line 20"/>
            <p:cNvSpPr>
              <a:spLocks noChangeShapeType="1"/>
            </p:cNvSpPr>
            <p:nvPr/>
          </p:nvSpPr>
          <p:spPr bwMode="auto">
            <a:xfrm>
              <a:off x="3888" y="1776"/>
              <a:ext cx="153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29" name="Line 21"/>
            <p:cNvSpPr>
              <a:spLocks noChangeShapeType="1"/>
            </p:cNvSpPr>
            <p:nvPr/>
          </p:nvSpPr>
          <p:spPr bwMode="auto">
            <a:xfrm>
              <a:off x="3888" y="1910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30" name="Line 22"/>
            <p:cNvSpPr>
              <a:spLocks noChangeShapeType="1"/>
            </p:cNvSpPr>
            <p:nvPr/>
          </p:nvSpPr>
          <p:spPr bwMode="auto">
            <a:xfrm>
              <a:off x="3888" y="2044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31" name="Line 23"/>
            <p:cNvSpPr>
              <a:spLocks noChangeShapeType="1"/>
            </p:cNvSpPr>
            <p:nvPr/>
          </p:nvSpPr>
          <p:spPr bwMode="auto">
            <a:xfrm>
              <a:off x="3888" y="2178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32" name="Line 24"/>
            <p:cNvSpPr>
              <a:spLocks noChangeShapeType="1"/>
            </p:cNvSpPr>
            <p:nvPr/>
          </p:nvSpPr>
          <p:spPr bwMode="auto">
            <a:xfrm>
              <a:off x="3888" y="2312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33" name="Line 25"/>
            <p:cNvSpPr>
              <a:spLocks noChangeShapeType="1"/>
            </p:cNvSpPr>
            <p:nvPr/>
          </p:nvSpPr>
          <p:spPr bwMode="auto">
            <a:xfrm>
              <a:off x="3888" y="2446"/>
              <a:ext cx="153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34" name="Line 26"/>
            <p:cNvSpPr>
              <a:spLocks noChangeShapeType="1"/>
            </p:cNvSpPr>
            <p:nvPr/>
          </p:nvSpPr>
          <p:spPr bwMode="auto">
            <a:xfrm>
              <a:off x="4357" y="1776"/>
              <a:ext cx="0" cy="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35" name="Line 27"/>
            <p:cNvSpPr>
              <a:spLocks noChangeShapeType="1"/>
            </p:cNvSpPr>
            <p:nvPr/>
          </p:nvSpPr>
          <p:spPr bwMode="auto">
            <a:xfrm>
              <a:off x="5019" y="1776"/>
              <a:ext cx="0" cy="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36" name="Line 28"/>
            <p:cNvSpPr>
              <a:spLocks noChangeShapeType="1"/>
            </p:cNvSpPr>
            <p:nvPr/>
          </p:nvSpPr>
          <p:spPr bwMode="auto">
            <a:xfrm>
              <a:off x="5424" y="1776"/>
              <a:ext cx="0" cy="67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37" name="Line 29"/>
            <p:cNvSpPr>
              <a:spLocks noChangeShapeType="1"/>
            </p:cNvSpPr>
            <p:nvPr/>
          </p:nvSpPr>
          <p:spPr bwMode="auto">
            <a:xfrm>
              <a:off x="3888" y="2044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38" name="Line 30"/>
            <p:cNvSpPr>
              <a:spLocks noChangeShapeType="1"/>
            </p:cNvSpPr>
            <p:nvPr/>
          </p:nvSpPr>
          <p:spPr bwMode="auto">
            <a:xfrm>
              <a:off x="3888" y="1776"/>
              <a:ext cx="0" cy="2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39" name="Line 31"/>
            <p:cNvSpPr>
              <a:spLocks noChangeShapeType="1"/>
            </p:cNvSpPr>
            <p:nvPr/>
          </p:nvSpPr>
          <p:spPr bwMode="auto">
            <a:xfrm>
              <a:off x="3888" y="2178"/>
              <a:ext cx="0" cy="2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40" name="Rectangle 32"/>
            <p:cNvSpPr>
              <a:spLocks noChangeArrowheads="1"/>
            </p:cNvSpPr>
            <p:nvPr/>
          </p:nvSpPr>
          <p:spPr bwMode="auto">
            <a:xfrm>
              <a:off x="5153" y="3206"/>
              <a:ext cx="367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41" name="Rectangle 33"/>
            <p:cNvSpPr>
              <a:spLocks noChangeArrowheads="1"/>
            </p:cNvSpPr>
            <p:nvPr/>
          </p:nvSpPr>
          <p:spPr bwMode="auto">
            <a:xfrm>
              <a:off x="4553" y="3206"/>
              <a:ext cx="600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42" name="Rectangle 34"/>
            <p:cNvSpPr>
              <a:spLocks noChangeArrowheads="1"/>
            </p:cNvSpPr>
            <p:nvPr/>
          </p:nvSpPr>
          <p:spPr bwMode="auto">
            <a:xfrm>
              <a:off x="4128" y="3206"/>
              <a:ext cx="425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43" name="Rectangle 35"/>
            <p:cNvSpPr>
              <a:spLocks noChangeArrowheads="1"/>
            </p:cNvSpPr>
            <p:nvPr/>
          </p:nvSpPr>
          <p:spPr bwMode="auto">
            <a:xfrm>
              <a:off x="5153" y="3072"/>
              <a:ext cx="367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44" name="Rectangle 36"/>
            <p:cNvSpPr>
              <a:spLocks noChangeArrowheads="1"/>
            </p:cNvSpPr>
            <p:nvPr/>
          </p:nvSpPr>
          <p:spPr bwMode="auto">
            <a:xfrm>
              <a:off x="4553" y="3072"/>
              <a:ext cx="600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45" name="Rectangle 37"/>
            <p:cNvSpPr>
              <a:spLocks noChangeArrowheads="1"/>
            </p:cNvSpPr>
            <p:nvPr/>
          </p:nvSpPr>
          <p:spPr bwMode="auto">
            <a:xfrm>
              <a:off x="4128" y="3072"/>
              <a:ext cx="425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46" name="Rectangle 38"/>
            <p:cNvSpPr>
              <a:spLocks noChangeArrowheads="1"/>
            </p:cNvSpPr>
            <p:nvPr/>
          </p:nvSpPr>
          <p:spPr bwMode="auto">
            <a:xfrm>
              <a:off x="5153" y="2908"/>
              <a:ext cx="367" cy="1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47" name="Rectangle 39"/>
            <p:cNvSpPr>
              <a:spLocks noChangeArrowheads="1"/>
            </p:cNvSpPr>
            <p:nvPr/>
          </p:nvSpPr>
          <p:spPr bwMode="auto">
            <a:xfrm>
              <a:off x="4553" y="2908"/>
              <a:ext cx="600" cy="1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48" name="Rectangle 40"/>
            <p:cNvSpPr>
              <a:spLocks noChangeArrowheads="1"/>
            </p:cNvSpPr>
            <p:nvPr/>
          </p:nvSpPr>
          <p:spPr bwMode="auto">
            <a:xfrm>
              <a:off x="4128" y="2908"/>
              <a:ext cx="425" cy="16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49" name="Rectangle 41"/>
            <p:cNvSpPr>
              <a:spLocks noChangeArrowheads="1"/>
            </p:cNvSpPr>
            <p:nvPr/>
          </p:nvSpPr>
          <p:spPr bwMode="auto">
            <a:xfrm>
              <a:off x="5153" y="2774"/>
              <a:ext cx="367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50" name="Rectangle 42"/>
            <p:cNvSpPr>
              <a:spLocks noChangeArrowheads="1"/>
            </p:cNvSpPr>
            <p:nvPr/>
          </p:nvSpPr>
          <p:spPr bwMode="auto">
            <a:xfrm>
              <a:off x="4553" y="2774"/>
              <a:ext cx="600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51" name="Rectangle 43"/>
            <p:cNvSpPr>
              <a:spLocks noChangeArrowheads="1"/>
            </p:cNvSpPr>
            <p:nvPr/>
          </p:nvSpPr>
          <p:spPr bwMode="auto">
            <a:xfrm>
              <a:off x="4128" y="2774"/>
              <a:ext cx="425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52" name="Rectangle 44"/>
            <p:cNvSpPr>
              <a:spLocks noChangeArrowheads="1"/>
            </p:cNvSpPr>
            <p:nvPr/>
          </p:nvSpPr>
          <p:spPr bwMode="auto">
            <a:xfrm>
              <a:off x="5153" y="2640"/>
              <a:ext cx="367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53" name="Rectangle 45"/>
            <p:cNvSpPr>
              <a:spLocks noChangeArrowheads="1"/>
            </p:cNvSpPr>
            <p:nvPr/>
          </p:nvSpPr>
          <p:spPr bwMode="auto">
            <a:xfrm>
              <a:off x="4553" y="2640"/>
              <a:ext cx="600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54" name="Rectangle 46"/>
            <p:cNvSpPr>
              <a:spLocks noChangeArrowheads="1"/>
            </p:cNvSpPr>
            <p:nvPr/>
          </p:nvSpPr>
          <p:spPr bwMode="auto">
            <a:xfrm>
              <a:off x="4128" y="2640"/>
              <a:ext cx="425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55" name="Line 47"/>
            <p:cNvSpPr>
              <a:spLocks noChangeShapeType="1"/>
            </p:cNvSpPr>
            <p:nvPr/>
          </p:nvSpPr>
          <p:spPr bwMode="auto">
            <a:xfrm>
              <a:off x="4128" y="2640"/>
              <a:ext cx="139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56" name="Line 48"/>
            <p:cNvSpPr>
              <a:spLocks noChangeShapeType="1"/>
            </p:cNvSpPr>
            <p:nvPr/>
          </p:nvSpPr>
          <p:spPr bwMode="auto">
            <a:xfrm>
              <a:off x="4128" y="2774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57" name="Line 49"/>
            <p:cNvSpPr>
              <a:spLocks noChangeShapeType="1"/>
            </p:cNvSpPr>
            <p:nvPr/>
          </p:nvSpPr>
          <p:spPr bwMode="auto">
            <a:xfrm>
              <a:off x="4128" y="2908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58" name="Line 50"/>
            <p:cNvSpPr>
              <a:spLocks noChangeShapeType="1"/>
            </p:cNvSpPr>
            <p:nvPr/>
          </p:nvSpPr>
          <p:spPr bwMode="auto">
            <a:xfrm>
              <a:off x="4128" y="3072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59" name="Line 51"/>
            <p:cNvSpPr>
              <a:spLocks noChangeShapeType="1"/>
            </p:cNvSpPr>
            <p:nvPr/>
          </p:nvSpPr>
          <p:spPr bwMode="auto">
            <a:xfrm>
              <a:off x="4128" y="3206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60" name="Line 52"/>
            <p:cNvSpPr>
              <a:spLocks noChangeShapeType="1"/>
            </p:cNvSpPr>
            <p:nvPr/>
          </p:nvSpPr>
          <p:spPr bwMode="auto">
            <a:xfrm>
              <a:off x="4128" y="3340"/>
              <a:ext cx="139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61" name="Line 53"/>
            <p:cNvSpPr>
              <a:spLocks noChangeShapeType="1"/>
            </p:cNvSpPr>
            <p:nvPr/>
          </p:nvSpPr>
          <p:spPr bwMode="auto">
            <a:xfrm>
              <a:off x="4553" y="2640"/>
              <a:ext cx="0" cy="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62" name="Line 54"/>
            <p:cNvSpPr>
              <a:spLocks noChangeShapeType="1"/>
            </p:cNvSpPr>
            <p:nvPr/>
          </p:nvSpPr>
          <p:spPr bwMode="auto">
            <a:xfrm>
              <a:off x="5153" y="2640"/>
              <a:ext cx="0" cy="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63" name="Line 55"/>
            <p:cNvSpPr>
              <a:spLocks noChangeShapeType="1"/>
            </p:cNvSpPr>
            <p:nvPr/>
          </p:nvSpPr>
          <p:spPr bwMode="auto">
            <a:xfrm>
              <a:off x="5520" y="2640"/>
              <a:ext cx="0" cy="7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64" name="Line 56"/>
            <p:cNvSpPr>
              <a:spLocks noChangeShapeType="1"/>
            </p:cNvSpPr>
            <p:nvPr/>
          </p:nvSpPr>
          <p:spPr bwMode="auto">
            <a:xfrm>
              <a:off x="4128" y="2908"/>
              <a:ext cx="0" cy="1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65" name="Line 57"/>
            <p:cNvSpPr>
              <a:spLocks noChangeShapeType="1"/>
            </p:cNvSpPr>
            <p:nvPr/>
          </p:nvSpPr>
          <p:spPr bwMode="auto">
            <a:xfrm>
              <a:off x="4128" y="2640"/>
              <a:ext cx="0" cy="2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66" name="Line 58"/>
            <p:cNvSpPr>
              <a:spLocks noChangeShapeType="1"/>
            </p:cNvSpPr>
            <p:nvPr/>
          </p:nvSpPr>
          <p:spPr bwMode="auto">
            <a:xfrm>
              <a:off x="4128" y="3072"/>
              <a:ext cx="0" cy="2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67" name="Rectangle 59"/>
            <p:cNvSpPr>
              <a:spLocks noChangeArrowheads="1"/>
            </p:cNvSpPr>
            <p:nvPr/>
          </p:nvSpPr>
          <p:spPr bwMode="auto">
            <a:xfrm>
              <a:off x="5256" y="2735"/>
              <a:ext cx="456" cy="21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800" b="1">
                  <a:solidFill>
                    <a:schemeClr val="tx2"/>
                  </a:solidFill>
                  <a:latin typeface="Arial" charset="0"/>
                </a:rPr>
                <a:t>…</a:t>
              </a:r>
              <a:endParaRPr lang="en-US" sz="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1068" name="Rectangle 60"/>
            <p:cNvSpPr>
              <a:spLocks noChangeArrowheads="1"/>
            </p:cNvSpPr>
            <p:nvPr/>
          </p:nvSpPr>
          <p:spPr bwMode="auto">
            <a:xfrm>
              <a:off x="4512" y="2735"/>
              <a:ext cx="744" cy="21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800" b="1">
                  <a:solidFill>
                    <a:schemeClr val="tx2"/>
                  </a:solidFill>
                  <a:latin typeface="Arial" charset="0"/>
                </a:rPr>
                <a:t>S. Abiteboul, P.Buneman, D.Suciu</a:t>
              </a:r>
            </a:p>
          </p:txBody>
        </p:sp>
        <p:sp>
          <p:nvSpPr>
            <p:cNvPr id="171069" name="Rectangle 61"/>
            <p:cNvSpPr>
              <a:spLocks noChangeArrowheads="1"/>
            </p:cNvSpPr>
            <p:nvPr/>
          </p:nvSpPr>
          <p:spPr bwMode="auto">
            <a:xfrm>
              <a:off x="3984" y="2735"/>
              <a:ext cx="528" cy="21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800" b="1">
                  <a:solidFill>
                    <a:schemeClr val="tx2"/>
                  </a:solidFill>
                  <a:latin typeface="Arial" charset="0"/>
                </a:rPr>
                <a:t>Data on the Web</a:t>
              </a:r>
            </a:p>
          </p:txBody>
        </p:sp>
        <p:sp>
          <p:nvSpPr>
            <p:cNvPr id="171070" name="Rectangle 62"/>
            <p:cNvSpPr>
              <a:spLocks noChangeArrowheads="1"/>
            </p:cNvSpPr>
            <p:nvPr/>
          </p:nvSpPr>
          <p:spPr bwMode="auto">
            <a:xfrm>
              <a:off x="5256" y="2524"/>
              <a:ext cx="456" cy="21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800" b="1">
                  <a:solidFill>
                    <a:schemeClr val="tx2"/>
                  </a:solidFill>
                  <a:latin typeface="Arial" charset="0"/>
                </a:rPr>
                <a:t>...</a:t>
              </a:r>
            </a:p>
          </p:txBody>
        </p:sp>
        <p:sp>
          <p:nvSpPr>
            <p:cNvPr id="171071" name="Rectangle 63"/>
            <p:cNvSpPr>
              <a:spLocks noChangeArrowheads="1"/>
            </p:cNvSpPr>
            <p:nvPr/>
          </p:nvSpPr>
          <p:spPr bwMode="auto">
            <a:xfrm>
              <a:off x="4512" y="2524"/>
              <a:ext cx="744" cy="21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800" b="1">
                  <a:solidFill>
                    <a:schemeClr val="tx2"/>
                  </a:solidFill>
                  <a:latin typeface="Arial" charset="0"/>
                </a:rPr>
                <a:t>R. Elmasri,</a:t>
              </a:r>
              <a:r>
                <a:rPr lang="it-IT" sz="800" b="1">
                  <a:solidFill>
                    <a:schemeClr val="tx2"/>
                  </a:solidFill>
                  <a:latin typeface="Arial" charset="0"/>
                </a:rPr>
                <a:t/>
              </a:r>
              <a:br>
                <a:rPr lang="it-IT" sz="800" b="1">
                  <a:solidFill>
                    <a:schemeClr val="tx2"/>
                  </a:solidFill>
                  <a:latin typeface="Arial" charset="0"/>
                </a:rPr>
              </a:br>
              <a:r>
                <a:rPr lang="en-US" sz="800" b="1">
                  <a:solidFill>
                    <a:schemeClr val="tx2"/>
                  </a:solidFill>
                  <a:latin typeface="Arial" charset="0"/>
                </a:rPr>
                <a:t>S. Navathe</a:t>
              </a:r>
            </a:p>
          </p:txBody>
        </p:sp>
        <p:sp>
          <p:nvSpPr>
            <p:cNvPr id="171072" name="Rectangle 64"/>
            <p:cNvSpPr>
              <a:spLocks noChangeArrowheads="1"/>
            </p:cNvSpPr>
            <p:nvPr/>
          </p:nvSpPr>
          <p:spPr bwMode="auto">
            <a:xfrm>
              <a:off x="3984" y="2524"/>
              <a:ext cx="528" cy="21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800" b="1">
                  <a:solidFill>
                    <a:schemeClr val="tx2"/>
                  </a:solidFill>
                  <a:latin typeface="Arial" charset="0"/>
                </a:rPr>
                <a:t>Database Systems</a:t>
              </a:r>
            </a:p>
          </p:txBody>
        </p:sp>
        <p:sp>
          <p:nvSpPr>
            <p:cNvPr id="171073" name="Rectangle 65"/>
            <p:cNvSpPr>
              <a:spLocks noChangeArrowheads="1"/>
            </p:cNvSpPr>
            <p:nvPr/>
          </p:nvSpPr>
          <p:spPr bwMode="auto">
            <a:xfrm>
              <a:off x="5256" y="2313"/>
              <a:ext cx="456" cy="21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800" b="1">
                  <a:solidFill>
                    <a:schemeClr val="tx2"/>
                  </a:solidFill>
                  <a:latin typeface="Arial" charset="0"/>
                </a:rPr>
                <a:t>...</a:t>
              </a:r>
            </a:p>
          </p:txBody>
        </p:sp>
        <p:sp>
          <p:nvSpPr>
            <p:cNvPr id="171074" name="Rectangle 66"/>
            <p:cNvSpPr>
              <a:spLocks noChangeArrowheads="1"/>
            </p:cNvSpPr>
            <p:nvPr/>
          </p:nvSpPr>
          <p:spPr bwMode="auto">
            <a:xfrm>
              <a:off x="4512" y="2313"/>
              <a:ext cx="744" cy="21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800" b="1">
                  <a:solidFill>
                    <a:schemeClr val="tx2"/>
                  </a:solidFill>
                  <a:latin typeface="Arial" charset="0"/>
                </a:rPr>
                <a:t>A. Tannenbaum</a:t>
              </a:r>
            </a:p>
          </p:txBody>
        </p:sp>
        <p:sp>
          <p:nvSpPr>
            <p:cNvPr id="171075" name="Rectangle 67"/>
            <p:cNvSpPr>
              <a:spLocks noChangeArrowheads="1"/>
            </p:cNvSpPr>
            <p:nvPr/>
          </p:nvSpPr>
          <p:spPr bwMode="auto">
            <a:xfrm>
              <a:off x="3984" y="2313"/>
              <a:ext cx="528" cy="21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800" b="1">
                  <a:solidFill>
                    <a:schemeClr val="tx2"/>
                  </a:solidFill>
                  <a:latin typeface="Arial" charset="0"/>
                </a:rPr>
                <a:t>Computer Networks</a:t>
              </a:r>
            </a:p>
          </p:txBody>
        </p:sp>
        <p:sp>
          <p:nvSpPr>
            <p:cNvPr id="171076" name="Rectangle 68"/>
            <p:cNvSpPr>
              <a:spLocks noChangeArrowheads="1"/>
            </p:cNvSpPr>
            <p:nvPr/>
          </p:nvSpPr>
          <p:spPr bwMode="auto">
            <a:xfrm>
              <a:off x="5256" y="2102"/>
              <a:ext cx="456" cy="21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800" b="1">
                  <a:solidFill>
                    <a:schemeClr val="tx2"/>
                  </a:solidFill>
                  <a:latin typeface="Arial" charset="0"/>
                </a:rPr>
                <a:t>...</a:t>
              </a:r>
            </a:p>
          </p:txBody>
        </p:sp>
        <p:sp>
          <p:nvSpPr>
            <p:cNvPr id="171077" name="Rectangle 69"/>
            <p:cNvSpPr>
              <a:spLocks noChangeArrowheads="1"/>
            </p:cNvSpPr>
            <p:nvPr/>
          </p:nvSpPr>
          <p:spPr bwMode="auto">
            <a:xfrm>
              <a:off x="4512" y="2102"/>
              <a:ext cx="744" cy="21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800" b="1">
                  <a:solidFill>
                    <a:schemeClr val="tx2"/>
                  </a:solidFill>
                  <a:latin typeface="Arial" charset="0"/>
                </a:rPr>
                <a:t>J. Graham</a:t>
              </a:r>
            </a:p>
          </p:txBody>
        </p:sp>
        <p:sp>
          <p:nvSpPr>
            <p:cNvPr id="171078" name="Rectangle 70"/>
            <p:cNvSpPr>
              <a:spLocks noChangeArrowheads="1"/>
            </p:cNvSpPr>
            <p:nvPr/>
          </p:nvSpPr>
          <p:spPr bwMode="auto">
            <a:xfrm>
              <a:off x="3984" y="2102"/>
              <a:ext cx="528" cy="21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800" b="1">
                  <a:solidFill>
                    <a:schemeClr val="tx2"/>
                  </a:solidFill>
                  <a:latin typeface="Arial" charset="0"/>
                </a:rPr>
                <a:t>The HTML Sourcebook</a:t>
              </a:r>
            </a:p>
          </p:txBody>
        </p:sp>
        <p:sp>
          <p:nvSpPr>
            <p:cNvPr id="171079" name="Rectangle 71"/>
            <p:cNvSpPr>
              <a:spLocks noChangeArrowheads="1"/>
            </p:cNvSpPr>
            <p:nvPr/>
          </p:nvSpPr>
          <p:spPr bwMode="auto">
            <a:xfrm>
              <a:off x="5256" y="1968"/>
              <a:ext cx="456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900">
                  <a:solidFill>
                    <a:schemeClr val="tx2"/>
                  </a:solidFill>
                  <a:latin typeface="Arial" charset="0"/>
                </a:rPr>
                <a:t>Editor</a:t>
              </a:r>
            </a:p>
          </p:txBody>
        </p:sp>
        <p:sp>
          <p:nvSpPr>
            <p:cNvPr id="171080" name="Rectangle 72"/>
            <p:cNvSpPr>
              <a:spLocks noChangeArrowheads="1"/>
            </p:cNvSpPr>
            <p:nvPr/>
          </p:nvSpPr>
          <p:spPr bwMode="auto">
            <a:xfrm>
              <a:off x="4512" y="1968"/>
              <a:ext cx="744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900">
                  <a:solidFill>
                    <a:schemeClr val="tx2"/>
                  </a:solidFill>
                  <a:latin typeface="Arial" charset="0"/>
                </a:rPr>
                <a:t>Author</a:t>
              </a:r>
            </a:p>
          </p:txBody>
        </p:sp>
        <p:sp>
          <p:nvSpPr>
            <p:cNvPr id="171081" name="Rectangle 73"/>
            <p:cNvSpPr>
              <a:spLocks noChangeArrowheads="1"/>
            </p:cNvSpPr>
            <p:nvPr/>
          </p:nvSpPr>
          <p:spPr bwMode="auto">
            <a:xfrm>
              <a:off x="3984" y="1968"/>
              <a:ext cx="528" cy="1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900">
                  <a:solidFill>
                    <a:schemeClr val="tx2"/>
                  </a:solidFill>
                  <a:latin typeface="Arial" charset="0"/>
                </a:rPr>
                <a:t>BookTitle</a:t>
              </a:r>
            </a:p>
          </p:txBody>
        </p:sp>
        <p:sp>
          <p:nvSpPr>
            <p:cNvPr id="171082" name="Line 74"/>
            <p:cNvSpPr>
              <a:spLocks noChangeShapeType="1"/>
            </p:cNvSpPr>
            <p:nvPr/>
          </p:nvSpPr>
          <p:spPr bwMode="auto">
            <a:xfrm>
              <a:off x="3984" y="1968"/>
              <a:ext cx="17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83" name="Line 75"/>
            <p:cNvSpPr>
              <a:spLocks noChangeShapeType="1"/>
            </p:cNvSpPr>
            <p:nvPr/>
          </p:nvSpPr>
          <p:spPr bwMode="auto">
            <a:xfrm>
              <a:off x="3984" y="2102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84" name="Line 76"/>
            <p:cNvSpPr>
              <a:spLocks noChangeShapeType="1"/>
            </p:cNvSpPr>
            <p:nvPr/>
          </p:nvSpPr>
          <p:spPr bwMode="auto">
            <a:xfrm>
              <a:off x="3984" y="2313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85" name="Line 77"/>
            <p:cNvSpPr>
              <a:spLocks noChangeShapeType="1"/>
            </p:cNvSpPr>
            <p:nvPr/>
          </p:nvSpPr>
          <p:spPr bwMode="auto">
            <a:xfrm>
              <a:off x="3984" y="2524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86" name="Line 78"/>
            <p:cNvSpPr>
              <a:spLocks noChangeShapeType="1"/>
            </p:cNvSpPr>
            <p:nvPr/>
          </p:nvSpPr>
          <p:spPr bwMode="auto">
            <a:xfrm>
              <a:off x="3984" y="2735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87" name="Line 79"/>
            <p:cNvSpPr>
              <a:spLocks noChangeShapeType="1"/>
            </p:cNvSpPr>
            <p:nvPr/>
          </p:nvSpPr>
          <p:spPr bwMode="auto">
            <a:xfrm>
              <a:off x="3984" y="2946"/>
              <a:ext cx="17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88" name="Line 80"/>
            <p:cNvSpPr>
              <a:spLocks noChangeShapeType="1"/>
            </p:cNvSpPr>
            <p:nvPr/>
          </p:nvSpPr>
          <p:spPr bwMode="auto">
            <a:xfrm>
              <a:off x="4512" y="1968"/>
              <a:ext cx="0" cy="9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89" name="Line 81"/>
            <p:cNvSpPr>
              <a:spLocks noChangeShapeType="1"/>
            </p:cNvSpPr>
            <p:nvPr/>
          </p:nvSpPr>
          <p:spPr bwMode="auto">
            <a:xfrm>
              <a:off x="5256" y="1968"/>
              <a:ext cx="0" cy="9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90" name="Line 82"/>
            <p:cNvSpPr>
              <a:spLocks noChangeShapeType="1"/>
            </p:cNvSpPr>
            <p:nvPr/>
          </p:nvSpPr>
          <p:spPr bwMode="auto">
            <a:xfrm>
              <a:off x="5712" y="1968"/>
              <a:ext cx="0" cy="9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91" name="Line 83"/>
            <p:cNvSpPr>
              <a:spLocks noChangeShapeType="1"/>
            </p:cNvSpPr>
            <p:nvPr/>
          </p:nvSpPr>
          <p:spPr bwMode="auto">
            <a:xfrm>
              <a:off x="3984" y="2313"/>
              <a:ext cx="0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92" name="Line 84"/>
            <p:cNvSpPr>
              <a:spLocks noChangeShapeType="1"/>
            </p:cNvSpPr>
            <p:nvPr/>
          </p:nvSpPr>
          <p:spPr bwMode="auto">
            <a:xfrm>
              <a:off x="3984" y="1968"/>
              <a:ext cx="0" cy="34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93" name="Line 85"/>
            <p:cNvSpPr>
              <a:spLocks noChangeShapeType="1"/>
            </p:cNvSpPr>
            <p:nvPr/>
          </p:nvSpPr>
          <p:spPr bwMode="auto">
            <a:xfrm>
              <a:off x="3984" y="2524"/>
              <a:ext cx="0" cy="42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1094" name="Text Box 86"/>
            <p:cNvSpPr txBox="1">
              <a:spLocks noChangeArrowheads="1"/>
            </p:cNvSpPr>
            <p:nvPr/>
          </p:nvSpPr>
          <p:spPr bwMode="auto">
            <a:xfrm>
              <a:off x="3989" y="3360"/>
              <a:ext cx="161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Arial" charset="0"/>
                </a:rPr>
                <a:t>database table</a:t>
              </a:r>
              <a:r>
                <a:rPr lang="it-IT" dirty="0">
                  <a:latin typeface="Arial" charset="0"/>
                </a:rPr>
                <a:t>(</a:t>
              </a:r>
              <a:r>
                <a:rPr lang="en-US" dirty="0">
                  <a:latin typeface="Arial" charset="0"/>
                </a:rPr>
                <a:t>s</a:t>
              </a:r>
              <a:r>
                <a:rPr lang="it-IT" dirty="0">
                  <a:latin typeface="Arial" charset="0"/>
                </a:rPr>
                <a:t>)</a:t>
              </a:r>
              <a:r>
                <a:rPr lang="en-US" dirty="0">
                  <a:latin typeface="Arial" charset="0"/>
                </a:rPr>
                <a:t/>
              </a:r>
              <a:br>
                <a:rPr lang="en-US" dirty="0">
                  <a:latin typeface="Arial" charset="0"/>
                </a:rPr>
              </a:br>
              <a:r>
                <a:rPr lang="en-US" dirty="0">
                  <a:latin typeface="Arial" charset="0"/>
                </a:rPr>
                <a:t>(or XML docs)</a:t>
              </a:r>
            </a:p>
          </p:txBody>
        </p:sp>
      </p:grp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323850" y="2060575"/>
            <a:ext cx="2808288" cy="3090863"/>
            <a:chOff x="1152" y="2016"/>
            <a:chExt cx="1200" cy="1183"/>
          </a:xfrm>
        </p:grpSpPr>
        <p:sp>
          <p:nvSpPr>
            <p:cNvPr id="171096" name="Text Box 88"/>
            <p:cNvSpPr txBox="1">
              <a:spLocks noChangeArrowheads="1"/>
            </p:cNvSpPr>
            <p:nvPr/>
          </p:nvSpPr>
          <p:spPr bwMode="auto">
            <a:xfrm>
              <a:off x="1379" y="3024"/>
              <a:ext cx="76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Arial" charset="0"/>
                </a:rPr>
                <a:t>HTML page</a:t>
              </a:r>
              <a:endParaRPr lang="en-US" sz="2000" dirty="0">
                <a:latin typeface="Arial" charset="0"/>
              </a:endParaRPr>
            </a:p>
          </p:txBody>
        </p:sp>
        <p:pic>
          <p:nvPicPr>
            <p:cNvPr id="171097" name="Picture 8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2016"/>
              <a:ext cx="1200" cy="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3395663" y="2349500"/>
            <a:ext cx="2170112" cy="1931988"/>
            <a:chOff x="3984" y="3360"/>
            <a:chExt cx="1584" cy="960"/>
          </a:xfrm>
        </p:grpSpPr>
        <p:grpSp>
          <p:nvGrpSpPr>
            <p:cNvPr id="5" name="Group 91"/>
            <p:cNvGrpSpPr>
              <a:grpSpLocks/>
            </p:cNvGrpSpPr>
            <p:nvPr/>
          </p:nvGrpSpPr>
          <p:grpSpPr bwMode="auto">
            <a:xfrm>
              <a:off x="3984" y="3360"/>
              <a:ext cx="1584" cy="960"/>
              <a:chOff x="2015" y="1460"/>
              <a:chExt cx="1679" cy="1281"/>
            </a:xfrm>
          </p:grpSpPr>
          <p:sp>
            <p:nvSpPr>
              <p:cNvPr id="171100" name="Oval 92"/>
              <p:cNvSpPr>
                <a:spLocks noChangeArrowheads="1"/>
              </p:cNvSpPr>
              <p:nvPr/>
            </p:nvSpPr>
            <p:spPr bwMode="auto">
              <a:xfrm>
                <a:off x="2537" y="1499"/>
                <a:ext cx="411" cy="42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1101" name="Oval 93"/>
              <p:cNvSpPr>
                <a:spLocks noChangeArrowheads="1"/>
              </p:cNvSpPr>
              <p:nvPr/>
            </p:nvSpPr>
            <p:spPr bwMode="auto">
              <a:xfrm>
                <a:off x="2873" y="1460"/>
                <a:ext cx="336" cy="350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1102" name="Oval 94"/>
              <p:cNvSpPr>
                <a:spLocks noChangeArrowheads="1"/>
              </p:cNvSpPr>
              <p:nvPr/>
            </p:nvSpPr>
            <p:spPr bwMode="auto">
              <a:xfrm>
                <a:off x="3172" y="1809"/>
                <a:ext cx="522" cy="545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1103" name="Oval 95"/>
              <p:cNvSpPr>
                <a:spLocks noChangeArrowheads="1"/>
              </p:cNvSpPr>
              <p:nvPr/>
            </p:nvSpPr>
            <p:spPr bwMode="auto">
              <a:xfrm>
                <a:off x="2202" y="2041"/>
                <a:ext cx="597" cy="622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1104" name="Oval 96"/>
              <p:cNvSpPr>
                <a:spLocks noChangeArrowheads="1"/>
              </p:cNvSpPr>
              <p:nvPr/>
            </p:nvSpPr>
            <p:spPr bwMode="auto">
              <a:xfrm>
                <a:off x="3022" y="2119"/>
                <a:ext cx="447" cy="465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1105" name="Oval 97"/>
              <p:cNvSpPr>
                <a:spLocks noChangeArrowheads="1"/>
              </p:cNvSpPr>
              <p:nvPr/>
            </p:nvSpPr>
            <p:spPr bwMode="auto">
              <a:xfrm>
                <a:off x="2053" y="2158"/>
                <a:ext cx="335" cy="349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1106" name="Oval 98"/>
              <p:cNvSpPr>
                <a:spLocks noChangeArrowheads="1"/>
              </p:cNvSpPr>
              <p:nvPr/>
            </p:nvSpPr>
            <p:spPr bwMode="auto">
              <a:xfrm>
                <a:off x="2015" y="1887"/>
                <a:ext cx="336" cy="349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1107" name="Oval 99"/>
              <p:cNvSpPr>
                <a:spLocks noChangeArrowheads="1"/>
              </p:cNvSpPr>
              <p:nvPr/>
            </p:nvSpPr>
            <p:spPr bwMode="auto">
              <a:xfrm>
                <a:off x="2165" y="1577"/>
                <a:ext cx="523" cy="543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1108" name="Oval 100"/>
              <p:cNvSpPr>
                <a:spLocks noChangeArrowheads="1"/>
              </p:cNvSpPr>
              <p:nvPr/>
            </p:nvSpPr>
            <p:spPr bwMode="auto">
              <a:xfrm>
                <a:off x="2613" y="2197"/>
                <a:ext cx="521" cy="544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1109" name="Oval 101"/>
              <p:cNvSpPr>
                <a:spLocks noChangeArrowheads="1"/>
              </p:cNvSpPr>
              <p:nvPr/>
            </p:nvSpPr>
            <p:spPr bwMode="auto">
              <a:xfrm>
                <a:off x="3246" y="1615"/>
                <a:ext cx="410" cy="42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1110" name="Oval 102"/>
              <p:cNvSpPr>
                <a:spLocks noChangeArrowheads="1"/>
              </p:cNvSpPr>
              <p:nvPr/>
            </p:nvSpPr>
            <p:spPr bwMode="auto">
              <a:xfrm>
                <a:off x="3133" y="1460"/>
                <a:ext cx="374" cy="38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1111" name="Freeform 103"/>
              <p:cNvSpPr>
                <a:spLocks/>
              </p:cNvSpPr>
              <p:nvPr/>
            </p:nvSpPr>
            <p:spPr bwMode="auto">
              <a:xfrm>
                <a:off x="2152" y="1563"/>
                <a:ext cx="1447" cy="1011"/>
              </a:xfrm>
              <a:custGeom>
                <a:avLst/>
                <a:gdLst/>
                <a:ahLst/>
                <a:cxnLst>
                  <a:cxn ang="0">
                    <a:pos x="447" y="103"/>
                  </a:cxn>
                  <a:cxn ang="0">
                    <a:pos x="507" y="29"/>
                  </a:cxn>
                  <a:cxn ang="0">
                    <a:pos x="777" y="34"/>
                  </a:cxn>
                  <a:cxn ang="0">
                    <a:pos x="968" y="0"/>
                  </a:cxn>
                  <a:cxn ang="0">
                    <a:pos x="1210" y="122"/>
                  </a:cxn>
                  <a:cxn ang="0">
                    <a:pos x="1331" y="88"/>
                  </a:cxn>
                  <a:cxn ang="0">
                    <a:pos x="1396" y="103"/>
                  </a:cxn>
                  <a:cxn ang="0">
                    <a:pos x="1410" y="402"/>
                  </a:cxn>
                  <a:cxn ang="0">
                    <a:pos x="1447" y="450"/>
                  </a:cxn>
                  <a:cxn ang="0">
                    <a:pos x="1336" y="683"/>
                  </a:cxn>
                  <a:cxn ang="0">
                    <a:pos x="1215" y="523"/>
                  </a:cxn>
                  <a:cxn ang="0">
                    <a:pos x="1182" y="606"/>
                  </a:cxn>
                  <a:cxn ang="0">
                    <a:pos x="1010" y="924"/>
                  </a:cxn>
                  <a:cxn ang="0">
                    <a:pos x="437" y="1011"/>
                  </a:cxn>
                  <a:cxn ang="0">
                    <a:pos x="140" y="949"/>
                  </a:cxn>
                  <a:cxn ang="0">
                    <a:pos x="46" y="751"/>
                  </a:cxn>
                  <a:cxn ang="0">
                    <a:pos x="46" y="547"/>
                  </a:cxn>
                  <a:cxn ang="0">
                    <a:pos x="0" y="378"/>
                  </a:cxn>
                  <a:cxn ang="0">
                    <a:pos x="447" y="103"/>
                  </a:cxn>
                </a:cxnLst>
                <a:rect l="0" t="0" r="r" b="b"/>
                <a:pathLst>
                  <a:path w="1447" h="1011">
                    <a:moveTo>
                      <a:pt x="447" y="103"/>
                    </a:moveTo>
                    <a:lnTo>
                      <a:pt x="507" y="29"/>
                    </a:lnTo>
                    <a:lnTo>
                      <a:pt x="777" y="34"/>
                    </a:lnTo>
                    <a:lnTo>
                      <a:pt x="968" y="0"/>
                    </a:lnTo>
                    <a:lnTo>
                      <a:pt x="1210" y="122"/>
                    </a:lnTo>
                    <a:lnTo>
                      <a:pt x="1331" y="88"/>
                    </a:lnTo>
                    <a:lnTo>
                      <a:pt x="1396" y="103"/>
                    </a:lnTo>
                    <a:lnTo>
                      <a:pt x="1410" y="402"/>
                    </a:lnTo>
                    <a:lnTo>
                      <a:pt x="1447" y="450"/>
                    </a:lnTo>
                    <a:lnTo>
                      <a:pt x="1336" y="683"/>
                    </a:lnTo>
                    <a:lnTo>
                      <a:pt x="1215" y="523"/>
                    </a:lnTo>
                    <a:lnTo>
                      <a:pt x="1182" y="606"/>
                    </a:lnTo>
                    <a:lnTo>
                      <a:pt x="1010" y="924"/>
                    </a:lnTo>
                    <a:lnTo>
                      <a:pt x="437" y="1011"/>
                    </a:lnTo>
                    <a:lnTo>
                      <a:pt x="140" y="949"/>
                    </a:lnTo>
                    <a:lnTo>
                      <a:pt x="46" y="751"/>
                    </a:lnTo>
                    <a:lnTo>
                      <a:pt x="46" y="547"/>
                    </a:lnTo>
                    <a:lnTo>
                      <a:pt x="0" y="378"/>
                    </a:lnTo>
                    <a:lnTo>
                      <a:pt x="447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71112" name="Text Box 104"/>
            <p:cNvSpPr txBox="1">
              <a:spLocks noChangeArrowheads="1"/>
            </p:cNvSpPr>
            <p:nvPr/>
          </p:nvSpPr>
          <p:spPr bwMode="auto">
            <a:xfrm>
              <a:off x="4151" y="3683"/>
              <a:ext cx="1115" cy="25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n-US" sz="2800">
                  <a:solidFill>
                    <a:srgbClr val="000000"/>
                  </a:solidFill>
                  <a:latin typeface="Tahoma" pitchFamily="34" charset="0"/>
                </a:rPr>
                <a:t>Wrapper</a:t>
              </a:r>
            </a:p>
          </p:txBody>
        </p:sp>
      </p:grpSp>
      <p:sp>
        <p:nvSpPr>
          <p:cNvPr id="171113" name="AutoShape 105"/>
          <p:cNvSpPr>
            <a:spLocks noChangeArrowheads="1"/>
          </p:cNvSpPr>
          <p:nvPr/>
        </p:nvSpPr>
        <p:spPr bwMode="auto">
          <a:xfrm>
            <a:off x="2771775" y="2914650"/>
            <a:ext cx="763588" cy="801688"/>
          </a:xfrm>
          <a:prstGeom prst="rightArrow">
            <a:avLst>
              <a:gd name="adj1" fmla="val 50102"/>
              <a:gd name="adj2" fmla="val 38255"/>
            </a:avLst>
          </a:prstGeom>
          <a:solidFill>
            <a:srgbClr val="C7E07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71114" name="Text Box 106"/>
          <p:cNvSpPr txBox="1">
            <a:spLocks noChangeArrowheads="1"/>
          </p:cNvSpPr>
          <p:nvPr/>
        </p:nvSpPr>
        <p:spPr bwMode="auto">
          <a:xfrm>
            <a:off x="642910" y="5295900"/>
            <a:ext cx="7715808" cy="138717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kumimoji="1"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Intuition:</a:t>
            </a:r>
          </a:p>
          <a:p>
            <a:pPr lvl="1" algn="ctr"/>
            <a:r>
              <a:rPr kumimoji="1"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use extraction rules based on HTML markup</a:t>
            </a:r>
          </a:p>
          <a:p>
            <a:pPr algn="ctr"/>
            <a:endParaRPr lang="it-IT" sz="2800" i="1" dirty="0">
              <a:latin typeface="Arial" charset="0"/>
            </a:endParaRPr>
          </a:p>
        </p:txBody>
      </p:sp>
      <p:sp>
        <p:nvSpPr>
          <p:cNvPr id="110" name="Segnaposto data 10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1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animBg="1"/>
      <p:bldP spid="171113" grpId="0" animBg="1"/>
      <p:bldP spid="17111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Intuition Behind Extraction</a:t>
            </a:r>
            <a:endParaRPr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 dirty="0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33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79FE-7493-4E81-A814-CA653AE548A2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209970" name="Group 50"/>
          <p:cNvGraphicFramePr>
            <a:graphicFrameLocks noGrp="1"/>
          </p:cNvGraphicFramePr>
          <p:nvPr/>
        </p:nvGraphicFramePr>
        <p:xfrm>
          <a:off x="4643438" y="1668463"/>
          <a:ext cx="4127500" cy="2271400"/>
        </p:xfrm>
        <a:graphic>
          <a:graphicData uri="http://schemas.openxmlformats.org/drawingml/2006/table">
            <a:tbl>
              <a:tblPr/>
              <a:tblGrid>
                <a:gridCol w="2039937"/>
                <a:gridCol w="208756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teamName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town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Atalanta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Bergamo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Milano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Juventus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Torino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Milan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Milano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09971" name="Text Box 51"/>
          <p:cNvSpPr txBox="1">
            <a:spLocks noChangeArrowheads="1"/>
          </p:cNvSpPr>
          <p:nvPr/>
        </p:nvSpPr>
        <p:spPr bwMode="auto">
          <a:xfrm>
            <a:off x="331788" y="4105275"/>
            <a:ext cx="4422342" cy="258750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it-IT" sz="1800" dirty="0"/>
              <a:t>&lt;html&gt;&lt;body&gt;</a:t>
            </a:r>
          </a:p>
          <a:p>
            <a:r>
              <a:rPr lang="it-IT" sz="1800" dirty="0"/>
              <a:t>&lt;h1&gt;</a:t>
            </a:r>
            <a:r>
              <a:rPr lang="it-IT" sz="1800" dirty="0" err="1"/>
              <a:t>Italian</a:t>
            </a:r>
            <a:r>
              <a:rPr lang="it-IT" sz="1800" dirty="0"/>
              <a:t> Football </a:t>
            </a:r>
            <a:r>
              <a:rPr lang="it-IT" sz="1800" dirty="0" err="1"/>
              <a:t>Teams</a:t>
            </a:r>
            <a:r>
              <a:rPr lang="it-IT" sz="1800" dirty="0"/>
              <a:t>&lt;/h1&gt;</a:t>
            </a:r>
          </a:p>
          <a:p>
            <a:r>
              <a:rPr lang="it-IT" sz="1800" dirty="0"/>
              <a:t>&lt;</a:t>
            </a:r>
            <a:r>
              <a:rPr lang="it-IT" sz="1800" dirty="0" err="1"/>
              <a:t>ul</a:t>
            </a:r>
            <a:r>
              <a:rPr lang="it-IT" sz="1800" dirty="0"/>
              <a:t>&gt;</a:t>
            </a:r>
          </a:p>
          <a:p>
            <a:r>
              <a:rPr lang="it-IT" sz="1800" dirty="0"/>
              <a:t>&lt;li&gt;&lt;b&gt;Atalanta&lt;/b&gt; - &lt;i&gt;Bergamo&lt;/i&gt; &lt;</a:t>
            </a:r>
            <a:r>
              <a:rPr lang="it-IT" sz="1800" dirty="0" err="1"/>
              <a:t>br</a:t>
            </a:r>
            <a:r>
              <a:rPr lang="it-IT" sz="1800" dirty="0"/>
              <a:t>&gt;</a:t>
            </a:r>
          </a:p>
          <a:p>
            <a:r>
              <a:rPr lang="it-IT" sz="1800" dirty="0"/>
              <a:t>&lt;li&gt;&lt;b&gt;Inter&lt;/b&gt; - &lt;i&gt;Milano&lt;/i&gt;     &lt;</a:t>
            </a:r>
            <a:r>
              <a:rPr lang="it-IT" sz="1800" dirty="0" err="1"/>
              <a:t>br</a:t>
            </a:r>
            <a:r>
              <a:rPr lang="it-IT" sz="1800" dirty="0"/>
              <a:t>&gt;</a:t>
            </a:r>
          </a:p>
          <a:p>
            <a:r>
              <a:rPr lang="it-IT" sz="1800" dirty="0"/>
              <a:t>&lt;li&gt;&lt;b&gt;Juventus&lt;/b&gt; - &lt;i&gt;Torino&lt;/i&gt;  &lt;</a:t>
            </a:r>
            <a:r>
              <a:rPr lang="it-IT" sz="1800" dirty="0" err="1"/>
              <a:t>br</a:t>
            </a:r>
            <a:r>
              <a:rPr lang="it-IT" sz="1800" dirty="0"/>
              <a:t>&gt;</a:t>
            </a:r>
          </a:p>
          <a:p>
            <a:r>
              <a:rPr lang="it-IT" sz="1800" dirty="0"/>
              <a:t>&lt;li&gt;&lt;b&gt;Milan&lt;/b&gt; - &lt;i&gt;Milano&lt;/i&gt;     &lt;</a:t>
            </a:r>
            <a:r>
              <a:rPr lang="it-IT" sz="1800" dirty="0" err="1"/>
              <a:t>br</a:t>
            </a:r>
            <a:r>
              <a:rPr lang="it-IT" sz="1800" dirty="0"/>
              <a:t>&gt;</a:t>
            </a:r>
          </a:p>
          <a:p>
            <a:r>
              <a:rPr lang="it-IT" sz="1800" dirty="0"/>
              <a:t>&lt;/</a:t>
            </a:r>
            <a:r>
              <a:rPr lang="it-IT" sz="1800" dirty="0" err="1"/>
              <a:t>ul</a:t>
            </a:r>
            <a:r>
              <a:rPr lang="it-IT" sz="1800" dirty="0"/>
              <a:t>&gt;</a:t>
            </a:r>
          </a:p>
          <a:p>
            <a:r>
              <a:rPr lang="it-IT" sz="1800" dirty="0"/>
              <a:t>&lt;/body&gt;&lt;/html&gt;</a:t>
            </a:r>
          </a:p>
        </p:txBody>
      </p:sp>
      <p:sp>
        <p:nvSpPr>
          <p:cNvPr id="209972" name="Rectangle 52"/>
          <p:cNvSpPr>
            <a:spLocks noChangeArrowheads="1"/>
          </p:cNvSpPr>
          <p:nvPr/>
        </p:nvSpPr>
        <p:spPr bwMode="auto">
          <a:xfrm>
            <a:off x="782639" y="4857760"/>
            <a:ext cx="1574784" cy="46384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209973" name="Rectangle 53"/>
          <p:cNvSpPr>
            <a:spLocks noChangeArrowheads="1"/>
          </p:cNvSpPr>
          <p:nvPr/>
        </p:nvSpPr>
        <p:spPr bwMode="auto">
          <a:xfrm>
            <a:off x="2571736" y="4857760"/>
            <a:ext cx="1455734" cy="463846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209974" name="Text Box 54"/>
          <p:cNvSpPr txBox="1">
            <a:spLocks noChangeArrowheads="1"/>
          </p:cNvSpPr>
          <p:nvPr/>
        </p:nvSpPr>
        <p:spPr bwMode="auto">
          <a:xfrm>
            <a:off x="4867275" y="4092575"/>
            <a:ext cx="3836604" cy="258750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it-IT" sz="1800" b="1" dirty="0" err="1"/>
              <a:t>Wrapper</a:t>
            </a:r>
            <a:r>
              <a:rPr lang="it-IT" sz="1800" b="1" dirty="0"/>
              <a:t> Procedure:</a:t>
            </a:r>
          </a:p>
          <a:p>
            <a:r>
              <a:rPr lang="it-IT" sz="1800" dirty="0" err="1"/>
              <a:t>Scan</a:t>
            </a:r>
            <a:r>
              <a:rPr lang="it-IT" sz="1800" dirty="0"/>
              <a:t> </a:t>
            </a:r>
            <a:r>
              <a:rPr lang="it-IT" sz="1800" dirty="0" err="1"/>
              <a:t>document</a:t>
            </a:r>
            <a:r>
              <a:rPr lang="it-IT" sz="1800" dirty="0"/>
              <a:t> </a:t>
            </a:r>
            <a:r>
              <a:rPr lang="it-IT" sz="1800" dirty="0" err="1"/>
              <a:t>for</a:t>
            </a:r>
            <a:r>
              <a:rPr lang="it-IT" sz="1800" dirty="0"/>
              <a:t> &lt;</a:t>
            </a:r>
            <a:r>
              <a:rPr lang="it-IT" sz="1800" dirty="0" err="1"/>
              <a:t>ul</a:t>
            </a:r>
            <a:r>
              <a:rPr lang="it-IT" sz="1800" dirty="0"/>
              <a:t>&gt;</a:t>
            </a:r>
          </a:p>
          <a:p>
            <a:r>
              <a:rPr lang="it-IT" sz="1800" dirty="0" err="1"/>
              <a:t>While</a:t>
            </a:r>
            <a:r>
              <a:rPr lang="it-IT" sz="1800" dirty="0"/>
              <a:t> </a:t>
            </a:r>
            <a:r>
              <a:rPr lang="it-IT" sz="1800" dirty="0" err="1"/>
              <a:t>there</a:t>
            </a:r>
            <a:r>
              <a:rPr lang="it-IT" sz="1800" dirty="0"/>
              <a:t> are more </a:t>
            </a:r>
            <a:r>
              <a:rPr lang="it-IT" sz="1800" dirty="0" err="1"/>
              <a:t>occurrences</a:t>
            </a:r>
            <a:endParaRPr lang="it-IT" sz="1800" dirty="0"/>
          </a:p>
          <a:p>
            <a:pPr lvl="1"/>
            <a:r>
              <a:rPr lang="it-IT" sz="1800" dirty="0" err="1"/>
              <a:t>scan</a:t>
            </a:r>
            <a:r>
              <a:rPr lang="it-IT" sz="1800" dirty="0"/>
              <a:t> </a:t>
            </a:r>
            <a:r>
              <a:rPr lang="it-IT" sz="1800" dirty="0" err="1"/>
              <a:t>until</a:t>
            </a:r>
            <a:r>
              <a:rPr lang="it-IT" sz="1800" dirty="0"/>
              <a:t> &lt;b&gt;</a:t>
            </a:r>
          </a:p>
          <a:p>
            <a:pPr lvl="1"/>
            <a:r>
              <a:rPr lang="it-IT" sz="1800" dirty="0" err="1"/>
              <a:t>extract</a:t>
            </a:r>
            <a:r>
              <a:rPr lang="it-IT" sz="1800" dirty="0"/>
              <a:t> </a:t>
            </a:r>
            <a:r>
              <a:rPr lang="it-IT" sz="1800" dirty="0" err="1"/>
              <a:t>teamName</a:t>
            </a:r>
            <a:r>
              <a:rPr lang="it-IT" sz="1800" dirty="0"/>
              <a:t> </a:t>
            </a:r>
            <a:r>
              <a:rPr lang="it-IT" sz="1800" dirty="0" err="1"/>
              <a:t>between</a:t>
            </a:r>
            <a:r>
              <a:rPr lang="it-IT" sz="1800" dirty="0"/>
              <a:t> &lt;b&gt;</a:t>
            </a:r>
            <a:br>
              <a:rPr lang="it-IT" sz="1800" dirty="0"/>
            </a:br>
            <a:r>
              <a:rPr lang="it-IT" sz="1800" dirty="0"/>
              <a:t>and &lt;/b&gt;</a:t>
            </a:r>
          </a:p>
          <a:p>
            <a:pPr lvl="1"/>
            <a:r>
              <a:rPr lang="it-IT" sz="1800" dirty="0" err="1"/>
              <a:t>scan</a:t>
            </a:r>
            <a:r>
              <a:rPr lang="it-IT" sz="1800" dirty="0"/>
              <a:t> </a:t>
            </a:r>
            <a:r>
              <a:rPr lang="it-IT" sz="1800" dirty="0" err="1"/>
              <a:t>until</a:t>
            </a:r>
            <a:r>
              <a:rPr lang="it-IT" sz="1800" dirty="0"/>
              <a:t> &lt;i&gt;</a:t>
            </a:r>
          </a:p>
          <a:p>
            <a:pPr lvl="1"/>
            <a:r>
              <a:rPr lang="it-IT" sz="1800" dirty="0" err="1"/>
              <a:t>extract</a:t>
            </a:r>
            <a:r>
              <a:rPr lang="it-IT" sz="1800" dirty="0"/>
              <a:t> </a:t>
            </a:r>
            <a:r>
              <a:rPr lang="it-IT" sz="1800" dirty="0" err="1"/>
              <a:t>town</a:t>
            </a:r>
            <a:r>
              <a:rPr lang="it-IT" sz="1800" dirty="0"/>
              <a:t> </a:t>
            </a:r>
            <a:r>
              <a:rPr lang="it-IT" sz="1800" dirty="0" err="1"/>
              <a:t>between</a:t>
            </a:r>
            <a:r>
              <a:rPr lang="it-IT" sz="1800" dirty="0"/>
              <a:t> &lt;i&gt; and &lt;/i&gt;</a:t>
            </a:r>
          </a:p>
          <a:p>
            <a:pPr lvl="1"/>
            <a:r>
              <a:rPr lang="it-IT" sz="1800" dirty="0"/>
              <a:t>output [</a:t>
            </a:r>
            <a:r>
              <a:rPr lang="it-IT" sz="1800" dirty="0" err="1"/>
              <a:t>teamName</a:t>
            </a:r>
            <a:r>
              <a:rPr lang="it-IT" sz="1800" dirty="0"/>
              <a:t>, </a:t>
            </a:r>
            <a:r>
              <a:rPr lang="it-IT" sz="1800" dirty="0" err="1"/>
              <a:t>town</a:t>
            </a:r>
            <a:r>
              <a:rPr lang="it-IT" sz="1800" dirty="0"/>
              <a:t>]</a:t>
            </a:r>
          </a:p>
        </p:txBody>
      </p:sp>
      <p:sp>
        <p:nvSpPr>
          <p:cNvPr id="209975" name="Rectangle 55"/>
          <p:cNvSpPr>
            <a:spLocks noChangeArrowheads="1"/>
          </p:cNvSpPr>
          <p:nvPr/>
        </p:nvSpPr>
        <p:spPr bwMode="auto">
          <a:xfrm>
            <a:off x="5364162" y="5286388"/>
            <a:ext cx="3279803" cy="46384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209977" name="Rectangle 57"/>
          <p:cNvSpPr>
            <a:spLocks noChangeArrowheads="1"/>
          </p:cNvSpPr>
          <p:nvPr/>
        </p:nvSpPr>
        <p:spPr bwMode="auto">
          <a:xfrm>
            <a:off x="5368925" y="6000768"/>
            <a:ext cx="3346479" cy="3600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it-IT"/>
          </a:p>
        </p:txBody>
      </p:sp>
      <p:pic>
        <p:nvPicPr>
          <p:cNvPr id="209978" name="Picture 58" descr="squad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608138"/>
            <a:ext cx="4025900" cy="239712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9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9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9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9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9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99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99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099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71" grpId="0"/>
      <p:bldP spid="209972" grpId="0" animBg="1"/>
      <p:bldP spid="209973" grpId="0" animBg="1"/>
      <p:bldP spid="209974" grpId="0" uiExpand="1" build="p" bldLvl="2"/>
      <p:bldP spid="209975" grpId="0" animBg="1"/>
      <p:bldP spid="20997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19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38F5-A5EB-456C-B385-4BBB452CE5AC}" type="slidenum">
              <a:rPr lang="it-IT"/>
              <a:pPr/>
              <a:t>32</a:t>
            </a:fld>
            <a:endParaRPr lang="it-IT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Araneus Wrapper Toolkit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143000" y="2151063"/>
            <a:ext cx="381000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60000"/>
              </a:spcBef>
              <a:buClr>
                <a:schemeClr val="accent2"/>
              </a:buClr>
              <a:buFontTx/>
              <a:buChar char="•"/>
            </a:pPr>
            <a:r>
              <a:rPr kumimoji="1" lang="it-IT" sz="21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Flexible in presence of  irregularities and exceptions</a:t>
            </a:r>
          </a:p>
          <a:p>
            <a:pPr marL="342900" indent="-342900">
              <a:spcBef>
                <a:spcPct val="60000"/>
              </a:spcBef>
              <a:buClr>
                <a:schemeClr val="accent2"/>
              </a:buClr>
              <a:buFontTx/>
              <a:buChar char="•"/>
            </a:pPr>
            <a:r>
              <a:rPr kumimoji="1" lang="it-IT" sz="21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Allows document  restructurings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105400" y="2514600"/>
            <a:ext cx="3810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60000"/>
              </a:spcBef>
              <a:buClr>
                <a:schemeClr val="accent2"/>
              </a:buClr>
              <a:buFontTx/>
              <a:buChar char="•"/>
            </a:pPr>
            <a:r>
              <a:rPr kumimoji="1" lang="it-IT" sz="21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Concise and declarative</a:t>
            </a:r>
          </a:p>
          <a:p>
            <a:pPr marL="342900" indent="-342900">
              <a:spcBef>
                <a:spcPct val="60000"/>
              </a:spcBef>
              <a:buClr>
                <a:schemeClr val="accent2"/>
              </a:buClr>
              <a:buFontTx/>
              <a:buChar char="•"/>
            </a:pPr>
            <a:r>
              <a:rPr kumimoji="1" lang="it-IT" sz="21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Simple in the case of strong regularity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143000" y="4419600"/>
            <a:ext cx="3810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60000"/>
              </a:spcBef>
              <a:buClr>
                <a:schemeClr val="accent2"/>
              </a:buClr>
              <a:buFontTx/>
              <a:buChar char="•"/>
            </a:pPr>
            <a:r>
              <a:rPr kumimoji="1" lang="it-IT" sz="21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Tedious even with document strongly structured</a:t>
            </a:r>
          </a:p>
          <a:p>
            <a:pPr marL="342900" indent="-342900">
              <a:spcBef>
                <a:spcPct val="60000"/>
              </a:spcBef>
              <a:buClr>
                <a:schemeClr val="accent2"/>
              </a:buClr>
              <a:buFontTx/>
              <a:buChar char="•"/>
            </a:pPr>
            <a:r>
              <a:rPr kumimoji="1" lang="it-IT" sz="21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Difficult to maintain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105400" y="4378325"/>
            <a:ext cx="3810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60000"/>
              </a:spcBef>
              <a:buClr>
                <a:schemeClr val="accent2"/>
              </a:buClr>
              <a:buFontTx/>
              <a:buChar char="•"/>
            </a:pPr>
            <a:r>
              <a:rPr kumimoji="1" lang="it-IT" sz="21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Not flexible in presence of irregularities</a:t>
            </a:r>
          </a:p>
          <a:p>
            <a:pPr marL="342900" indent="-342900">
              <a:spcBef>
                <a:spcPct val="60000"/>
              </a:spcBef>
              <a:buClr>
                <a:schemeClr val="accent2"/>
              </a:buClr>
              <a:buFontTx/>
              <a:buChar char="•"/>
            </a:pPr>
            <a:r>
              <a:rPr kumimoji="1" lang="it-IT" sz="21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Allow for limited restructurings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201738" y="1500188"/>
            <a:ext cx="3656012" cy="534987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it-IT" sz="2800">
                <a:solidFill>
                  <a:srgbClr val="000000"/>
                </a:solidFill>
                <a:latin typeface="Tahoma" pitchFamily="34" charset="0"/>
              </a:rPr>
              <a:t>Procedural Languages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022975" y="1500188"/>
            <a:ext cx="1822450" cy="534987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it-IT" sz="2800">
                <a:solidFill>
                  <a:srgbClr val="000000"/>
                </a:solidFill>
                <a:latin typeface="Tahoma" pitchFamily="34" charset="0"/>
              </a:rPr>
              <a:t>Grammars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 rot="-5400000">
            <a:off x="-286543" y="2750344"/>
            <a:ext cx="2025650" cy="534987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it-IT" sz="2800">
                <a:solidFill>
                  <a:srgbClr val="000000"/>
                </a:solidFill>
                <a:latin typeface="Tahoma" pitchFamily="34" charset="0"/>
              </a:rPr>
              <a:t>Advantages	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 rot="-5400000">
            <a:off x="-216694" y="5087144"/>
            <a:ext cx="1901825" cy="534988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it-IT" sz="2800">
                <a:solidFill>
                  <a:srgbClr val="000000"/>
                </a:solidFill>
                <a:latin typeface="Tahoma" pitchFamily="34" charset="0"/>
              </a:rPr>
              <a:t>Drawbacks</a:t>
            </a: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1143000" y="4191000"/>
            <a:ext cx="7696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4953000" y="2209800"/>
            <a:ext cx="0" cy="4114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1143000" y="2209800"/>
            <a:ext cx="7696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1143000" y="6324600"/>
            <a:ext cx="7696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8839200" y="2209800"/>
            <a:ext cx="0" cy="4114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1143000" y="2209800"/>
            <a:ext cx="0" cy="4114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20" name="Segnaposto data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1FD31-229A-4961-8318-8F6CFD331C86}" type="slidenum">
              <a:rPr lang="it-IT"/>
              <a:pPr/>
              <a:t>33</a:t>
            </a:fld>
            <a:endParaRPr lang="it-IT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Araneus Wrapper Toolkit:</a:t>
            </a:r>
            <a:br>
              <a:rPr lang="en-US"/>
            </a:br>
            <a:r>
              <a:rPr lang="en-US"/>
              <a:t>Minerva + Editor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/>
              <a:t>Minerva is a Wrapper generator</a:t>
            </a:r>
          </a:p>
          <a:p>
            <a:pPr>
              <a:buClr>
                <a:schemeClr val="tx1"/>
              </a:buClr>
            </a:pPr>
            <a:r>
              <a:rPr lang="en-US"/>
              <a:t>It couples a declarative, grammar-based approach with the flexibility of procedural programming:</a:t>
            </a:r>
          </a:p>
          <a:p>
            <a:pPr lvl="1">
              <a:buClr>
                <a:schemeClr val="tx1"/>
              </a:buClr>
            </a:pPr>
            <a:r>
              <a:rPr lang="en-US"/>
              <a:t>grammar-based</a:t>
            </a:r>
          </a:p>
          <a:p>
            <a:pPr lvl="1">
              <a:buClr>
                <a:schemeClr val="tx1"/>
              </a:buClr>
            </a:pPr>
            <a:r>
              <a:rPr lang="en-US"/>
              <a:t>procedural exception handling</a:t>
            </a:r>
            <a:endParaRPr lang="en-US" sz="240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BDC5-94A9-4FA0-9F8D-0636014998DE}" type="slidenum">
              <a:rPr lang="it-IT"/>
              <a:pPr/>
              <a:t>34</a:t>
            </a:fld>
            <a:endParaRPr lang="it-IT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Development of wrappers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Effective</a:t>
            </a:r>
            <a:r>
              <a:rPr lang="it-IT" dirty="0"/>
              <a:t> </a:t>
            </a:r>
            <a:r>
              <a:rPr lang="it-IT" dirty="0" err="1"/>
              <a:t>tools</a:t>
            </a:r>
            <a:r>
              <a:rPr lang="it-IT" dirty="0"/>
              <a:t>: drag and </a:t>
            </a:r>
            <a:r>
              <a:rPr lang="it-IT" dirty="0" err="1"/>
              <a:t>drop</a:t>
            </a:r>
            <a:r>
              <a:rPr lang="it-IT" dirty="0"/>
              <a:t>, </a:t>
            </a:r>
            <a:r>
              <a:rPr lang="it-IT" dirty="0" err="1"/>
              <a:t>example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, </a:t>
            </a:r>
            <a:r>
              <a:rPr lang="it-IT" dirty="0" err="1"/>
              <a:t>flexible</a:t>
            </a:r>
            <a:endParaRPr lang="it-IT" dirty="0"/>
          </a:p>
          <a:p>
            <a:r>
              <a:rPr lang="it-IT" dirty="0" err="1"/>
              <a:t>Learning</a:t>
            </a:r>
            <a:r>
              <a:rPr lang="it-IT" dirty="0"/>
              <a:t> and </a:t>
            </a:r>
            <a:r>
              <a:rPr lang="it-IT" dirty="0" err="1"/>
              <a:t>automation</a:t>
            </a:r>
            <a:r>
              <a:rPr lang="it-IT" dirty="0"/>
              <a:t> (or </a:t>
            </a:r>
            <a:r>
              <a:rPr lang="it-IT" dirty="0" err="1"/>
              <a:t>semiautomation</a:t>
            </a:r>
            <a:r>
              <a:rPr lang="it-IT" dirty="0"/>
              <a:t>)</a:t>
            </a:r>
          </a:p>
          <a:p>
            <a:r>
              <a:rPr lang="it-IT" dirty="0" err="1"/>
              <a:t>Maintenance</a:t>
            </a:r>
            <a:r>
              <a:rPr lang="it-IT" dirty="0"/>
              <a:t> </a:t>
            </a:r>
            <a:r>
              <a:rPr lang="it-IT" dirty="0" err="1" smtClean="0"/>
              <a:t>support</a:t>
            </a:r>
            <a:r>
              <a:rPr lang="it-IT" dirty="0" smtClean="0"/>
              <a:t>: </a:t>
            </a:r>
          </a:p>
          <a:p>
            <a:pPr lvl="1"/>
            <a:r>
              <a:rPr lang="en-US" dirty="0" smtClean="0"/>
              <a:t>Web sites change quite frequently</a:t>
            </a:r>
          </a:p>
          <a:p>
            <a:pPr lvl="1"/>
            <a:r>
              <a:rPr lang="en-US" dirty="0" smtClean="0"/>
              <a:t>Minor changes may disrupt the extraction rules</a:t>
            </a:r>
          </a:p>
          <a:p>
            <a:pPr lvl="1"/>
            <a:r>
              <a:rPr lang="en-US" dirty="0" smtClean="0"/>
              <a:t>maintaining a wrapper is very costly</a:t>
            </a:r>
          </a:p>
          <a:p>
            <a:pPr lvl="1"/>
            <a:r>
              <a:rPr lang="en-US" dirty="0" smtClean="0"/>
              <a:t>this has motivated the study of (semi)- automatic wrapper generation techniques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557338"/>
            <a:ext cx="8334375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Can XML or the Semantic Web help much? Probably not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Web is a giant “legacy </a:t>
            </a:r>
            <a:r>
              <a:rPr lang="en-US" dirty="0" smtClean="0"/>
              <a:t>system” and many </a:t>
            </a:r>
            <a:r>
              <a:rPr lang="en-US" dirty="0"/>
              <a:t>sites will never move to the new </a:t>
            </a:r>
            <a:r>
              <a:rPr lang="en-US" dirty="0" smtClean="0"/>
              <a:t>technology (we said this ten years ago and it still seems correct …)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many organizations will not be willing to expose their data in XML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C1A4-665D-4EF0-80BE-787237805DCB}" type="slidenum">
              <a:rPr lang="en-US"/>
              <a:pPr/>
              <a:t>35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uiExpand="1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related topic: Grammar </a:t>
            </a:r>
            <a:r>
              <a:rPr lang="en-US" dirty="0"/>
              <a:t>Inference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557338"/>
            <a:ext cx="8334375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problem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given a collection of sample strings, find the language they belong to</a:t>
            </a:r>
          </a:p>
          <a:p>
            <a:pPr>
              <a:lnSpc>
                <a:spcPct val="90000"/>
              </a:lnSpc>
            </a:pPr>
            <a:r>
              <a:rPr lang="en-US" dirty="0"/>
              <a:t>The computational model: identification in the limit [Gold, 1967]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learner is presented successively with a larger and larger corpus of 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 simultaneously makes a sequence of guesses about the language to learn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the sequence eventually converges, the inference is correct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9449-DA96-40E7-ACDD-CE85098C7D3D}" type="slidenum">
              <a:rPr lang="en-US"/>
              <a:pPr/>
              <a:t>36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uiExpand="1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RoadRunner Approach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557338"/>
            <a:ext cx="8334375" cy="5105400"/>
          </a:xfrm>
        </p:spPr>
        <p:txBody>
          <a:bodyPr/>
          <a:lstStyle/>
          <a:p>
            <a:r>
              <a:rPr lang="en-US" dirty="0"/>
              <a:t>RoadRunner </a:t>
            </a:r>
          </a:p>
          <a:p>
            <a:pPr lvl="1"/>
            <a:r>
              <a:rPr lang="en-US" dirty="0"/>
              <a:t>[Crescenzi, Mecca, Merialdo 2001] a research project on information extraction from Web sites</a:t>
            </a:r>
          </a:p>
          <a:p>
            <a:r>
              <a:rPr lang="en-US" dirty="0"/>
              <a:t>The goal</a:t>
            </a:r>
          </a:p>
          <a:p>
            <a:pPr lvl="1"/>
            <a:r>
              <a:rPr lang="en-US" dirty="0"/>
              <a:t>developing fully automatic, unsupervised wrapper induction techniques</a:t>
            </a:r>
          </a:p>
          <a:p>
            <a:r>
              <a:rPr lang="en-US" dirty="0"/>
              <a:t>Contributions	</a:t>
            </a:r>
          </a:p>
          <a:p>
            <a:pPr lvl="1"/>
            <a:r>
              <a:rPr lang="en-US" dirty="0" smtClean="0"/>
              <a:t>wrapper </a:t>
            </a:r>
            <a:r>
              <a:rPr lang="en-US" dirty="0"/>
              <a:t>induction </a:t>
            </a:r>
            <a:r>
              <a:rPr lang="en-US" dirty="0" smtClean="0"/>
              <a:t>based on grammar </a:t>
            </a:r>
            <a:r>
              <a:rPr lang="en-US" dirty="0"/>
              <a:t>inference </a:t>
            </a:r>
            <a:r>
              <a:rPr lang="en-US" dirty="0" smtClean="0"/>
              <a:t>techniques (suitably adapted)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AC68-D96D-4140-BA47-433A11F64F9D}" type="slidenum">
              <a:rPr lang="en-US"/>
              <a:pPr/>
              <a:t>37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Schema Finding Problem</a:t>
            </a:r>
          </a:p>
        </p:txBody>
      </p:sp>
      <p:sp>
        <p:nvSpPr>
          <p:cNvPr id="85" name="Segnaposto data 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86" name="Segnaposto piè di pagina 8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8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5CB2-A249-466C-AD21-A84E30C55D7B}" type="slidenum">
              <a:rPr lang="en-US"/>
              <a:pPr/>
              <a:t>38</a:t>
            </a:fld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39850" y="1930400"/>
            <a:ext cx="6477000" cy="2346325"/>
            <a:chOff x="1344" y="1344"/>
            <a:chExt cx="4080" cy="1478"/>
          </a:xfrm>
        </p:grpSpPr>
        <p:pic>
          <p:nvPicPr>
            <p:cNvPr id="27034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44" y="1344"/>
              <a:ext cx="1495" cy="1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0343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36" y="1344"/>
              <a:ext cx="1488" cy="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187450" y="1903413"/>
            <a:ext cx="7010400" cy="2259012"/>
            <a:chOff x="1248" y="1327"/>
            <a:chExt cx="4416" cy="1423"/>
          </a:xfrm>
        </p:grpSpPr>
        <p:sp>
          <p:nvSpPr>
            <p:cNvPr id="270345" name="Text Box 9"/>
            <p:cNvSpPr txBox="1">
              <a:spLocks noChangeArrowheads="1"/>
            </p:cNvSpPr>
            <p:nvPr/>
          </p:nvSpPr>
          <p:spPr bwMode="auto">
            <a:xfrm>
              <a:off x="1248" y="1536"/>
              <a:ext cx="2203" cy="12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200"/>
                <a:t>&lt;HTML&gt;&lt;BODY&gt;&lt;TABLE&gt;</a:t>
              </a:r>
            </a:p>
            <a:p>
              <a:r>
                <a:rPr lang="it-IT" sz="1200"/>
                <a:t>  &lt;TR&gt;</a:t>
              </a:r>
            </a:p>
            <a:p>
              <a:r>
                <a:rPr lang="it-IT" sz="1200"/>
                <a:t>    &lt;TD&gt;&lt;FONT&gt;books.com&lt;FONT&gt;&lt;/TD&gt;</a:t>
              </a:r>
            </a:p>
            <a:p>
              <a:r>
                <a:rPr lang="it-IT" sz="1200"/>
                <a:t>    &lt;TD&gt;&lt;A&gt;John Smith&lt;/A&gt;&lt;/TD&gt;</a:t>
              </a:r>
            </a:p>
            <a:p>
              <a:r>
                <a:rPr lang="it-IT" sz="1200"/>
                <a:t>  &lt;/TR&gt;</a:t>
              </a:r>
            </a:p>
            <a:p>
              <a:r>
                <a:rPr lang="it-IT" sz="1200"/>
                <a:t>  &lt;TR&gt;</a:t>
              </a:r>
            </a:p>
            <a:p>
              <a:r>
                <a:rPr lang="it-IT" sz="1200"/>
                <a:t>    &lt;TD&gt;&lt;FONT&gt;Database Primer&lt;FONT&gt;&lt;/TD&gt;</a:t>
              </a:r>
            </a:p>
            <a:p>
              <a:r>
                <a:rPr lang="it-IT" sz="1200"/>
                <a:t>    &lt;TD&gt;&lt;B&gt;First Edition, Paperback&lt;/B&gt;&lt;/TD&gt;,</a:t>
              </a:r>
            </a:p>
            <a:p>
              <a:r>
                <a:rPr lang="it-IT" sz="1200"/>
                <a:t>…</a:t>
              </a:r>
              <a:endParaRPr lang="en-US" sz="1200"/>
            </a:p>
            <a:p>
              <a:endParaRPr lang="en-US" sz="1200"/>
            </a:p>
          </p:txBody>
        </p:sp>
        <p:sp>
          <p:nvSpPr>
            <p:cNvPr id="270346" name="Text Box 10"/>
            <p:cNvSpPr txBox="1">
              <a:spLocks noChangeArrowheads="1"/>
            </p:cNvSpPr>
            <p:nvPr/>
          </p:nvSpPr>
          <p:spPr bwMode="auto">
            <a:xfrm>
              <a:off x="3504" y="1536"/>
              <a:ext cx="2160" cy="12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200"/>
                <a:t>&lt;HTML&gt;&lt;BODY&gt;&lt;TABLE&gt;</a:t>
              </a:r>
            </a:p>
            <a:p>
              <a:r>
                <a:rPr lang="it-IT" sz="1200"/>
                <a:t>  &lt;TR&gt;</a:t>
              </a:r>
            </a:p>
            <a:p>
              <a:r>
                <a:rPr lang="it-IT" sz="1200"/>
                <a:t>    &lt;TD&gt;&lt;FONT&gt;books.com&lt;FONT&gt;&lt;/TD&gt;</a:t>
              </a:r>
            </a:p>
            <a:p>
              <a:r>
                <a:rPr lang="it-IT" sz="1200"/>
                <a:t>    &lt;TD&gt;&lt;A&gt;Paul Jones&lt;/A&gt;&lt;/TD&gt;</a:t>
              </a:r>
            </a:p>
            <a:p>
              <a:r>
                <a:rPr lang="it-IT" sz="1200"/>
                <a:t>  &lt;/TR&gt;</a:t>
              </a:r>
            </a:p>
            <a:p>
              <a:r>
                <a:rPr lang="it-IT" sz="1200"/>
                <a:t>  &lt;TR&gt;</a:t>
              </a:r>
            </a:p>
            <a:p>
              <a:r>
                <a:rPr lang="it-IT" sz="1200"/>
                <a:t>    &lt;TD&gt;&lt;FONT&gt;XML at Work&lt;FONT&gt;&lt;/TD&gt;</a:t>
              </a:r>
            </a:p>
            <a:p>
              <a:r>
                <a:rPr lang="it-IT" sz="1200"/>
                <a:t>    &lt;TD&gt;&lt;B&gt;First Edition, Paperback&lt;/B&gt;&lt;/TD&gt;,</a:t>
              </a:r>
            </a:p>
            <a:p>
              <a:r>
                <a:rPr lang="it-IT" sz="1200"/>
                <a:t>…</a:t>
              </a:r>
              <a:endParaRPr lang="en-US" sz="1200"/>
            </a:p>
            <a:p>
              <a:endParaRPr lang="en-US" sz="1200"/>
            </a:p>
          </p:txBody>
        </p:sp>
        <p:sp>
          <p:nvSpPr>
            <p:cNvPr id="270347" name="Text Box 11"/>
            <p:cNvSpPr txBox="1">
              <a:spLocks noChangeArrowheads="1"/>
            </p:cNvSpPr>
            <p:nvPr/>
          </p:nvSpPr>
          <p:spPr bwMode="auto">
            <a:xfrm>
              <a:off x="2304" y="1327"/>
              <a:ext cx="15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>
                  <a:solidFill>
                    <a:schemeClr val="bg1"/>
                  </a:solidFill>
                  <a:latin typeface="Tahoma" pitchFamily="34" charset="0"/>
                </a:rPr>
                <a:t>Input HTML Sources</a:t>
              </a:r>
              <a:endParaRPr lang="en-US" sz="2000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  <p:grpSp>
        <p:nvGrpSpPr>
          <p:cNvPr id="4" name="Group 130"/>
          <p:cNvGrpSpPr>
            <a:grpSpLocks/>
          </p:cNvGrpSpPr>
          <p:nvPr/>
        </p:nvGrpSpPr>
        <p:grpSpPr bwMode="auto">
          <a:xfrm>
            <a:off x="1187450" y="4449763"/>
            <a:ext cx="3343275" cy="2303462"/>
            <a:chOff x="748" y="2750"/>
            <a:chExt cx="2106" cy="1451"/>
          </a:xfrm>
        </p:grpSpPr>
        <p:sp>
          <p:nvSpPr>
            <p:cNvPr id="270349" name="Text Box 13"/>
            <p:cNvSpPr txBox="1">
              <a:spLocks noChangeArrowheads="1"/>
            </p:cNvSpPr>
            <p:nvPr/>
          </p:nvSpPr>
          <p:spPr bwMode="auto">
            <a:xfrm>
              <a:off x="748" y="2987"/>
              <a:ext cx="2106" cy="121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200" b="1" dirty="0"/>
                <a:t>&lt;HTML&gt;&lt;BODY&gt;&lt;TABLE&gt;</a:t>
              </a:r>
            </a:p>
            <a:p>
              <a:r>
                <a:rPr lang="it-IT" sz="1200" b="1" dirty="0"/>
                <a:t>  &lt;TR&gt;</a:t>
              </a:r>
            </a:p>
            <a:p>
              <a:r>
                <a:rPr lang="it-IT" sz="1200" b="1" dirty="0"/>
                <a:t>    &lt;TD&gt;&lt;FONT&gt;</a:t>
              </a:r>
              <a:r>
                <a:rPr lang="it-IT" sz="1200" b="1" dirty="0" err="1"/>
                <a:t>books.com</a:t>
              </a:r>
              <a:r>
                <a:rPr lang="it-IT" sz="1200" b="1" dirty="0"/>
                <a:t>&lt;FONT&gt;&lt;/TD&gt;</a:t>
              </a:r>
            </a:p>
            <a:p>
              <a:r>
                <a:rPr lang="it-IT" sz="1200" b="1" dirty="0"/>
                <a:t>    &lt;TD&gt;&lt;A&gt;</a:t>
              </a:r>
              <a:r>
                <a:rPr lang="it-IT" sz="1200" b="1" dirty="0">
                  <a:solidFill>
                    <a:srgbClr val="FF3300"/>
                  </a:solidFill>
                </a:rPr>
                <a:t> </a:t>
              </a:r>
              <a:r>
                <a:rPr lang="it-IT" sz="1200" b="1" dirty="0" err="1">
                  <a:solidFill>
                    <a:srgbClr val="FF3300"/>
                  </a:solidFill>
                </a:rPr>
                <a:t>#PCDATA</a:t>
              </a:r>
              <a:r>
                <a:rPr lang="it-IT" sz="1200" b="1" dirty="0"/>
                <a:t>&lt;/A&gt;&lt;/TD&gt;&lt;/TR&gt;</a:t>
              </a:r>
            </a:p>
            <a:p>
              <a:r>
                <a:rPr lang="it-IT" sz="1200" b="1" dirty="0"/>
                <a:t>   </a:t>
              </a:r>
              <a:r>
                <a:rPr lang="it-IT" sz="1200" b="1" dirty="0">
                  <a:solidFill>
                    <a:srgbClr val="FF3300"/>
                  </a:solidFill>
                </a:rPr>
                <a:t>(</a:t>
              </a:r>
              <a:r>
                <a:rPr lang="it-IT" sz="1200" b="1" dirty="0"/>
                <a:t>&lt;TR&gt;</a:t>
              </a:r>
            </a:p>
            <a:p>
              <a:r>
                <a:rPr lang="it-IT" sz="1200" b="1" dirty="0"/>
                <a:t>     </a:t>
              </a:r>
              <a:r>
                <a:rPr lang="it-IT" sz="1200" b="1" dirty="0">
                  <a:solidFill>
                    <a:srgbClr val="FF3300"/>
                  </a:solidFill>
                </a:rPr>
                <a:t>( </a:t>
              </a:r>
              <a:r>
                <a:rPr lang="it-IT" sz="1200" b="1" dirty="0"/>
                <a:t>&lt;TD&gt;&lt;FONT&gt; </a:t>
              </a:r>
              <a:r>
                <a:rPr lang="it-IT" sz="1200" b="1" dirty="0" err="1">
                  <a:solidFill>
                    <a:srgbClr val="FF3300"/>
                  </a:solidFill>
                </a:rPr>
                <a:t>#PCDATA</a:t>
              </a:r>
              <a:r>
                <a:rPr lang="it-IT" sz="1200" b="1" dirty="0"/>
                <a:t> &lt;FONT&gt;&lt;/TD&gt;</a:t>
              </a:r>
            </a:p>
            <a:p>
              <a:r>
                <a:rPr lang="it-IT" sz="1200" b="1" dirty="0"/>
                <a:t>             </a:t>
              </a:r>
              <a:r>
                <a:rPr lang="it-IT" sz="1200" b="1" dirty="0">
                  <a:solidFill>
                    <a:srgbClr val="FF3300"/>
                  </a:solidFill>
                </a:rPr>
                <a:t>(</a:t>
              </a:r>
              <a:r>
                <a:rPr lang="it-IT" sz="1200" b="1" dirty="0"/>
                <a:t> &lt;TD&gt;&lt;B&gt; </a:t>
              </a:r>
              <a:r>
                <a:rPr lang="it-IT" sz="1200" b="1" dirty="0" err="1">
                  <a:solidFill>
                    <a:srgbClr val="FF3300"/>
                  </a:solidFill>
                </a:rPr>
                <a:t>#PCDATA</a:t>
              </a:r>
              <a:r>
                <a:rPr lang="it-IT" sz="1200" b="1" dirty="0"/>
                <a:t> &lt;/B&gt; </a:t>
              </a:r>
              <a:r>
                <a:rPr lang="it-IT" sz="1200" b="1" dirty="0">
                  <a:solidFill>
                    <a:srgbClr val="FF3300"/>
                  </a:solidFill>
                </a:rPr>
                <a:t>)? </a:t>
              </a:r>
              <a:r>
                <a:rPr lang="it-IT" sz="1200" b="1" dirty="0"/>
                <a:t>&lt;/TD&gt;</a:t>
              </a:r>
              <a:r>
                <a:rPr lang="it-IT" sz="1200" b="1" dirty="0">
                  <a:solidFill>
                    <a:srgbClr val="FF3300"/>
                  </a:solidFill>
                </a:rPr>
                <a:t> </a:t>
              </a:r>
              <a:endParaRPr lang="it-IT" sz="1200" b="1" dirty="0"/>
            </a:p>
            <a:p>
              <a:r>
                <a:rPr lang="it-IT" sz="1200" b="1" dirty="0">
                  <a:solidFill>
                    <a:srgbClr val="FF3300"/>
                  </a:solidFill>
                </a:rPr>
                <a:t>     ( </a:t>
              </a:r>
              <a:r>
                <a:rPr lang="it-IT" sz="1200" b="1" dirty="0"/>
                <a:t>&lt;TR&gt;&lt;TD&gt;&lt;FONT&gt; </a:t>
              </a:r>
              <a:r>
                <a:rPr lang="it-IT" sz="1200" b="1" dirty="0" err="1">
                  <a:solidFill>
                    <a:srgbClr val="FF3300"/>
                  </a:solidFill>
                </a:rPr>
                <a:t>#PCDATA</a:t>
              </a:r>
              <a:r>
                <a:rPr lang="it-IT" sz="1200" b="1" dirty="0"/>
                <a:t> &lt;FONT&gt;</a:t>
              </a:r>
            </a:p>
            <a:p>
              <a:r>
                <a:rPr lang="it-IT" sz="1200" b="1" dirty="0"/>
                <a:t>     </a:t>
              </a:r>
              <a:r>
                <a:rPr lang="it-IT" sz="1200" b="1" dirty="0">
                  <a:solidFill>
                    <a:srgbClr val="FF3300"/>
                  </a:solidFill>
                </a:rPr>
                <a:t>          </a:t>
              </a:r>
              <a:r>
                <a:rPr lang="it-IT" sz="1200" b="1" dirty="0"/>
                <a:t>&lt;B&gt; </a:t>
              </a:r>
              <a:r>
                <a:rPr lang="it-IT" sz="1200" b="1" dirty="0" err="1">
                  <a:solidFill>
                    <a:srgbClr val="FF3300"/>
                  </a:solidFill>
                </a:rPr>
                <a:t>#PCDATA</a:t>
              </a:r>
              <a:r>
                <a:rPr lang="it-IT" sz="1200" b="1" dirty="0"/>
                <a:t> &lt;/B&gt; &lt;/TD&gt;&lt;/TR&gt;</a:t>
              </a:r>
              <a:r>
                <a:rPr lang="it-IT" sz="1200" b="1" dirty="0">
                  <a:solidFill>
                    <a:srgbClr val="FF3300"/>
                  </a:solidFill>
                </a:rPr>
                <a:t> )+</a:t>
              </a:r>
            </a:p>
            <a:p>
              <a:r>
                <a:rPr lang="it-IT" sz="1200" b="1" dirty="0">
                  <a:solidFill>
                    <a:srgbClr val="FF3300"/>
                  </a:solidFill>
                </a:rPr>
                <a:t>   )+</a:t>
              </a:r>
              <a:r>
                <a:rPr lang="it-IT" sz="1200" b="1" dirty="0"/>
                <a:t>…</a:t>
              </a:r>
              <a:endParaRPr lang="en-US" sz="1200" b="1" dirty="0"/>
            </a:p>
          </p:txBody>
        </p:sp>
        <p:sp>
          <p:nvSpPr>
            <p:cNvPr id="270350" name="Text Box 14"/>
            <p:cNvSpPr txBox="1">
              <a:spLocks noChangeArrowheads="1"/>
            </p:cNvSpPr>
            <p:nvPr/>
          </p:nvSpPr>
          <p:spPr bwMode="auto">
            <a:xfrm>
              <a:off x="796" y="2750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 dirty="0" err="1">
                  <a:latin typeface="Tahoma" pitchFamily="34" charset="0"/>
                </a:rPr>
                <a:t>Wrapper</a:t>
              </a:r>
              <a:endParaRPr lang="en-US" sz="2000" dirty="0">
                <a:latin typeface="Tahoma" pitchFamily="34" charset="0"/>
              </a:endParaRPr>
            </a:p>
          </p:txBody>
        </p:sp>
      </p:grpSp>
      <p:grpSp>
        <p:nvGrpSpPr>
          <p:cNvPr id="5" name="Group 131"/>
          <p:cNvGrpSpPr>
            <a:grpSpLocks/>
          </p:cNvGrpSpPr>
          <p:nvPr/>
        </p:nvGrpSpPr>
        <p:grpSpPr bwMode="auto">
          <a:xfrm>
            <a:off x="4787900" y="4618038"/>
            <a:ext cx="3665538" cy="2133600"/>
            <a:chOff x="3016" y="2750"/>
            <a:chExt cx="2309" cy="1344"/>
          </a:xfrm>
        </p:grpSpPr>
        <p:sp>
          <p:nvSpPr>
            <p:cNvPr id="270409" name="Text Box 73"/>
            <p:cNvSpPr txBox="1">
              <a:spLocks noChangeArrowheads="1"/>
            </p:cNvSpPr>
            <p:nvPr/>
          </p:nvSpPr>
          <p:spPr bwMode="auto">
            <a:xfrm>
              <a:off x="3016" y="2989"/>
              <a:ext cx="2309" cy="110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200" b="1" dirty="0"/>
                <a:t>SET (</a:t>
              </a:r>
            </a:p>
            <a:p>
              <a:r>
                <a:rPr lang="it-IT" sz="1200" b="1" dirty="0"/>
                <a:t>  TUPLE (A : </a:t>
              </a:r>
              <a:r>
                <a:rPr lang="it-IT" sz="1200" b="1" dirty="0" err="1"/>
                <a:t>#PCDATA</a:t>
              </a:r>
              <a:r>
                <a:rPr lang="it-IT" sz="1200" b="1" dirty="0"/>
                <a:t>;</a:t>
              </a:r>
            </a:p>
            <a:p>
              <a:r>
                <a:rPr lang="it-IT" sz="1200" b="1" dirty="0"/>
                <a:t>                B : SET ( </a:t>
              </a:r>
            </a:p>
            <a:p>
              <a:r>
                <a:rPr lang="it-IT" sz="1200" b="1" dirty="0"/>
                <a:t>                         TUPLE ( C : </a:t>
              </a:r>
              <a:r>
                <a:rPr lang="it-IT" sz="1200" b="1" dirty="0" err="1"/>
                <a:t>#PCDATA</a:t>
              </a:r>
              <a:r>
                <a:rPr lang="it-IT" sz="1200" b="1" dirty="0"/>
                <a:t>;</a:t>
              </a:r>
            </a:p>
            <a:p>
              <a:r>
                <a:rPr lang="it-IT" sz="1200" b="1" dirty="0"/>
                <a:t>                                        D : </a:t>
              </a:r>
              <a:r>
                <a:rPr lang="it-IT" sz="1200" b="1" dirty="0" err="1"/>
                <a:t>#PCDATA</a:t>
              </a:r>
              <a:r>
                <a:rPr lang="it-IT" sz="1200" b="1" dirty="0"/>
                <a:t>; </a:t>
              </a:r>
            </a:p>
            <a:p>
              <a:r>
                <a:rPr lang="it-IT" sz="1200" b="1" dirty="0"/>
                <a:t>                                        E : SET (</a:t>
              </a:r>
            </a:p>
            <a:p>
              <a:r>
                <a:rPr lang="it-IT" sz="1200" b="1" dirty="0"/>
                <a:t>                                                TUPLE ( F: </a:t>
              </a:r>
              <a:r>
                <a:rPr lang="it-IT" sz="1200" b="1" dirty="0" err="1"/>
                <a:t>#PCDATA</a:t>
              </a:r>
              <a:r>
                <a:rPr lang="it-IT" sz="1200" b="1" dirty="0"/>
                <a:t>;</a:t>
              </a:r>
            </a:p>
            <a:p>
              <a:r>
                <a:rPr lang="it-IT" sz="1200" b="1" dirty="0"/>
                <a:t>                                                              G: </a:t>
              </a:r>
              <a:r>
                <a:rPr lang="it-IT" sz="1200" b="1" dirty="0" err="1"/>
                <a:t>#PCDATA</a:t>
              </a:r>
              <a:r>
                <a:rPr lang="it-IT" sz="1200" b="1" dirty="0"/>
                <a:t>;</a:t>
              </a:r>
            </a:p>
            <a:p>
              <a:r>
                <a:rPr lang="it-IT" sz="1200" b="1" dirty="0"/>
                <a:t>                                                               H: </a:t>
              </a:r>
              <a:r>
                <a:rPr lang="it-IT" sz="1200" b="1" dirty="0" err="1"/>
                <a:t>#PCDATA</a:t>
              </a:r>
              <a:r>
                <a:rPr lang="it-IT" sz="1200" b="1" dirty="0"/>
                <a:t>)))</a:t>
              </a:r>
            </a:p>
          </p:txBody>
        </p:sp>
        <p:sp>
          <p:nvSpPr>
            <p:cNvPr id="270410" name="Text Box 74"/>
            <p:cNvSpPr txBox="1">
              <a:spLocks noChangeArrowheads="1"/>
            </p:cNvSpPr>
            <p:nvPr/>
          </p:nvSpPr>
          <p:spPr bwMode="auto">
            <a:xfrm>
              <a:off x="3064" y="2750"/>
              <a:ext cx="11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>
                  <a:latin typeface="Tahoma" pitchFamily="34" charset="0"/>
                </a:rPr>
                <a:t>Target Schema</a:t>
              </a:r>
              <a:endParaRPr lang="en-US" sz="2000">
                <a:latin typeface="Tahoma" pitchFamily="34" charset="0"/>
              </a:endParaRPr>
            </a:p>
          </p:txBody>
        </p:sp>
      </p:grpSp>
      <p:sp>
        <p:nvSpPr>
          <p:cNvPr id="270457" name="Line 121"/>
          <p:cNvSpPr>
            <a:spLocks noChangeShapeType="1"/>
          </p:cNvSpPr>
          <p:nvPr/>
        </p:nvSpPr>
        <p:spPr bwMode="auto">
          <a:xfrm>
            <a:off x="2393950" y="598488"/>
            <a:ext cx="55626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lIns="19050" tIns="19050" rIns="19050" bIns="19050" anchor="ctr"/>
          <a:lstStyle/>
          <a:p>
            <a:endParaRPr lang="it-IT"/>
          </a:p>
        </p:txBody>
      </p:sp>
      <p:grpSp>
        <p:nvGrpSpPr>
          <p:cNvPr id="6" name="Group 132"/>
          <p:cNvGrpSpPr>
            <a:grpSpLocks/>
          </p:cNvGrpSpPr>
          <p:nvPr/>
        </p:nvGrpSpPr>
        <p:grpSpPr bwMode="auto">
          <a:xfrm>
            <a:off x="611188" y="931863"/>
            <a:ext cx="7632700" cy="3649662"/>
            <a:chOff x="385" y="587"/>
            <a:chExt cx="4808" cy="2299"/>
          </a:xfrm>
        </p:grpSpPr>
        <p:sp>
          <p:nvSpPr>
            <p:cNvPr id="270407" name="Text Box 71"/>
            <p:cNvSpPr txBox="1">
              <a:spLocks noChangeArrowheads="1"/>
            </p:cNvSpPr>
            <p:nvPr/>
          </p:nvSpPr>
          <p:spPr bwMode="auto">
            <a:xfrm>
              <a:off x="385" y="912"/>
              <a:ext cx="12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000">
                  <a:solidFill>
                    <a:schemeClr val="bg1"/>
                  </a:solidFill>
                  <a:latin typeface="Tahoma" pitchFamily="34" charset="0"/>
                </a:rPr>
                <a:t>Wrapper Output</a:t>
              </a:r>
              <a:endParaRPr lang="en-US" sz="16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grpSp>
          <p:nvGrpSpPr>
            <p:cNvPr id="7" name="Group 128"/>
            <p:cNvGrpSpPr>
              <a:grpSpLocks/>
            </p:cNvGrpSpPr>
            <p:nvPr/>
          </p:nvGrpSpPr>
          <p:grpSpPr bwMode="auto">
            <a:xfrm>
              <a:off x="1689" y="587"/>
              <a:ext cx="3504" cy="2299"/>
              <a:chOff x="1508" y="269"/>
              <a:chExt cx="3504" cy="2299"/>
            </a:xfrm>
          </p:grpSpPr>
          <p:sp>
            <p:nvSpPr>
              <p:cNvPr id="270352" name="Rectangle 16"/>
              <p:cNvSpPr>
                <a:spLocks noChangeArrowheads="1"/>
              </p:cNvSpPr>
              <p:nvPr/>
            </p:nvSpPr>
            <p:spPr bwMode="auto">
              <a:xfrm>
                <a:off x="4724" y="2335"/>
                <a:ext cx="288" cy="233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…</a:t>
                </a:r>
                <a:endParaRPr kumimoji="1" lang="en-US" sz="1000" b="1"/>
              </a:p>
            </p:txBody>
          </p:sp>
          <p:sp>
            <p:nvSpPr>
              <p:cNvPr id="270353" name="Rectangle 17"/>
              <p:cNvSpPr>
                <a:spLocks noChangeArrowheads="1"/>
              </p:cNvSpPr>
              <p:nvPr/>
            </p:nvSpPr>
            <p:spPr bwMode="auto">
              <a:xfrm>
                <a:off x="4196" y="2335"/>
                <a:ext cx="528" cy="233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…</a:t>
                </a:r>
                <a:endParaRPr kumimoji="1" lang="en-US" sz="1000" b="1"/>
              </a:p>
            </p:txBody>
          </p:sp>
          <p:sp>
            <p:nvSpPr>
              <p:cNvPr id="270354" name="Rectangle 18"/>
              <p:cNvSpPr>
                <a:spLocks noChangeArrowheads="1"/>
              </p:cNvSpPr>
              <p:nvPr/>
            </p:nvSpPr>
            <p:spPr bwMode="auto">
              <a:xfrm>
                <a:off x="3524" y="2335"/>
                <a:ext cx="672" cy="233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…</a:t>
                </a:r>
                <a:endParaRPr kumimoji="1" lang="en-US" sz="1000" b="1"/>
              </a:p>
            </p:txBody>
          </p:sp>
          <p:sp>
            <p:nvSpPr>
              <p:cNvPr id="270355" name="Rectangle 19"/>
              <p:cNvSpPr>
                <a:spLocks noChangeArrowheads="1"/>
              </p:cNvSpPr>
              <p:nvPr/>
            </p:nvSpPr>
            <p:spPr bwMode="auto">
              <a:xfrm>
                <a:off x="2740" y="2335"/>
                <a:ext cx="784" cy="233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…</a:t>
                </a:r>
                <a:endParaRPr kumimoji="1" lang="en-US" sz="1000" b="1"/>
              </a:p>
            </p:txBody>
          </p:sp>
          <p:sp>
            <p:nvSpPr>
              <p:cNvPr id="270356" name="Rectangle 20"/>
              <p:cNvSpPr>
                <a:spLocks noChangeArrowheads="1"/>
              </p:cNvSpPr>
              <p:nvPr/>
            </p:nvSpPr>
            <p:spPr bwMode="auto">
              <a:xfrm>
                <a:off x="2036" y="2335"/>
                <a:ext cx="704" cy="233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…</a:t>
                </a:r>
                <a:endParaRPr kumimoji="1" lang="en-US" sz="1000" b="1"/>
              </a:p>
            </p:txBody>
          </p:sp>
          <p:sp>
            <p:nvSpPr>
              <p:cNvPr id="270357" name="Rectangle 21"/>
              <p:cNvSpPr>
                <a:spLocks noChangeArrowheads="1"/>
              </p:cNvSpPr>
              <p:nvPr/>
            </p:nvSpPr>
            <p:spPr bwMode="auto">
              <a:xfrm>
                <a:off x="1508" y="2335"/>
                <a:ext cx="528" cy="233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…</a:t>
                </a:r>
                <a:endParaRPr kumimoji="1" lang="en-US" sz="1000" b="1"/>
              </a:p>
            </p:txBody>
          </p:sp>
          <p:sp>
            <p:nvSpPr>
              <p:cNvPr id="270358" name="Rectangle 22"/>
              <p:cNvSpPr>
                <a:spLocks noChangeArrowheads="1"/>
              </p:cNvSpPr>
              <p:nvPr/>
            </p:nvSpPr>
            <p:spPr bwMode="auto">
              <a:xfrm>
                <a:off x="4724" y="2103"/>
                <a:ext cx="288" cy="232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50$</a:t>
                </a:r>
                <a:endParaRPr kumimoji="1" lang="en-US" sz="1000" b="1"/>
              </a:p>
            </p:txBody>
          </p:sp>
          <p:sp>
            <p:nvSpPr>
              <p:cNvPr id="270359" name="Rectangle 23"/>
              <p:cNvSpPr>
                <a:spLocks noChangeArrowheads="1"/>
              </p:cNvSpPr>
              <p:nvPr/>
            </p:nvSpPr>
            <p:spPr bwMode="auto">
              <a:xfrm>
                <a:off x="4196" y="2103"/>
                <a:ext cx="528" cy="232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2000</a:t>
                </a:r>
                <a:endParaRPr kumimoji="1" lang="en-US" sz="1000" b="1"/>
              </a:p>
            </p:txBody>
          </p:sp>
          <p:sp>
            <p:nvSpPr>
              <p:cNvPr id="270360" name="Rectangle 24"/>
              <p:cNvSpPr>
                <a:spLocks noChangeArrowheads="1"/>
              </p:cNvSpPr>
              <p:nvPr/>
            </p:nvSpPr>
            <p:spPr bwMode="auto">
              <a:xfrm>
                <a:off x="3524" y="2103"/>
                <a:ext cx="672" cy="232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 i="1"/>
                  <a:t>null</a:t>
                </a:r>
                <a:endParaRPr kumimoji="1" lang="en-US" sz="1000" b="1" i="1"/>
              </a:p>
            </p:txBody>
          </p:sp>
          <p:sp>
            <p:nvSpPr>
              <p:cNvPr id="270361" name="Rectangle 25"/>
              <p:cNvSpPr>
                <a:spLocks noChangeArrowheads="1"/>
              </p:cNvSpPr>
              <p:nvPr/>
            </p:nvSpPr>
            <p:spPr bwMode="auto">
              <a:xfrm>
                <a:off x="2740" y="2103"/>
                <a:ext cx="784" cy="232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A must in …</a:t>
                </a:r>
                <a:endParaRPr kumimoji="1" lang="en-US" sz="1000" b="1"/>
              </a:p>
            </p:txBody>
          </p:sp>
          <p:sp>
            <p:nvSpPr>
              <p:cNvPr id="270362" name="Rectangle 26"/>
              <p:cNvSpPr>
                <a:spLocks noChangeArrowheads="1"/>
              </p:cNvSpPr>
              <p:nvPr/>
            </p:nvSpPr>
            <p:spPr bwMode="auto">
              <a:xfrm>
                <a:off x="2036" y="2103"/>
                <a:ext cx="704" cy="232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JavaScripts</a:t>
                </a:r>
                <a:endParaRPr kumimoji="1" lang="en-US" sz="1000" b="1"/>
              </a:p>
            </p:txBody>
          </p:sp>
          <p:sp>
            <p:nvSpPr>
              <p:cNvPr id="270363" name="Rectangle 27"/>
              <p:cNvSpPr>
                <a:spLocks noChangeArrowheads="1"/>
              </p:cNvSpPr>
              <p:nvPr/>
            </p:nvSpPr>
            <p:spPr bwMode="auto">
              <a:xfrm>
                <a:off x="4724" y="1815"/>
                <a:ext cx="288" cy="288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45$</a:t>
                </a:r>
                <a:endParaRPr kumimoji="1" lang="en-US" sz="1000" b="1"/>
              </a:p>
            </p:txBody>
          </p:sp>
          <p:sp>
            <p:nvSpPr>
              <p:cNvPr id="270364" name="Rectangle 28"/>
              <p:cNvSpPr>
                <a:spLocks noChangeArrowheads="1"/>
              </p:cNvSpPr>
              <p:nvPr/>
            </p:nvSpPr>
            <p:spPr bwMode="auto">
              <a:xfrm>
                <a:off x="4196" y="1815"/>
                <a:ext cx="528" cy="288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1999</a:t>
                </a:r>
                <a:endParaRPr kumimoji="1" lang="en-US" sz="1000" b="1"/>
              </a:p>
            </p:txBody>
          </p:sp>
          <p:sp>
            <p:nvSpPr>
              <p:cNvPr id="270365" name="Rectangle 29"/>
              <p:cNvSpPr>
                <a:spLocks noChangeArrowheads="1"/>
              </p:cNvSpPr>
              <p:nvPr/>
            </p:nvSpPr>
            <p:spPr bwMode="auto">
              <a:xfrm>
                <a:off x="3524" y="1815"/>
                <a:ext cx="672" cy="288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Second Edition, …</a:t>
                </a:r>
                <a:endParaRPr kumimoji="1" lang="en-US" sz="1000" b="1"/>
              </a:p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endParaRPr kumimoji="1" lang="en-US" sz="1000" b="1"/>
              </a:p>
            </p:txBody>
          </p:sp>
          <p:sp>
            <p:nvSpPr>
              <p:cNvPr id="270366" name="Rectangle 30"/>
              <p:cNvSpPr>
                <a:spLocks noChangeArrowheads="1"/>
              </p:cNvSpPr>
              <p:nvPr/>
            </p:nvSpPr>
            <p:spPr bwMode="auto">
              <a:xfrm>
                <a:off x="4724" y="1582"/>
                <a:ext cx="288" cy="233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30$</a:t>
                </a:r>
                <a:endParaRPr kumimoji="1" lang="en-US" sz="1000" b="1"/>
              </a:p>
            </p:txBody>
          </p:sp>
          <p:sp>
            <p:nvSpPr>
              <p:cNvPr id="270367" name="Rectangle 31"/>
              <p:cNvSpPr>
                <a:spLocks noChangeArrowheads="1"/>
              </p:cNvSpPr>
              <p:nvPr/>
            </p:nvSpPr>
            <p:spPr bwMode="auto">
              <a:xfrm>
                <a:off x="4196" y="1582"/>
                <a:ext cx="528" cy="233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1993</a:t>
                </a:r>
                <a:endParaRPr kumimoji="1" lang="en-US" sz="1000" b="1"/>
              </a:p>
            </p:txBody>
          </p:sp>
          <p:sp>
            <p:nvSpPr>
              <p:cNvPr id="270368" name="Rectangle 32"/>
              <p:cNvSpPr>
                <a:spLocks noChangeArrowheads="1"/>
              </p:cNvSpPr>
              <p:nvPr/>
            </p:nvSpPr>
            <p:spPr bwMode="auto">
              <a:xfrm>
                <a:off x="3524" y="1582"/>
                <a:ext cx="672" cy="233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 i="1"/>
                  <a:t>null</a:t>
                </a:r>
                <a:endParaRPr kumimoji="1" lang="en-US" sz="1000" b="1" i="1"/>
              </a:p>
            </p:txBody>
          </p:sp>
          <p:sp>
            <p:nvSpPr>
              <p:cNvPr id="270369" name="Rectangle 33"/>
              <p:cNvSpPr>
                <a:spLocks noChangeArrowheads="1"/>
              </p:cNvSpPr>
              <p:nvPr/>
            </p:nvSpPr>
            <p:spPr bwMode="auto">
              <a:xfrm>
                <a:off x="2740" y="1582"/>
                <a:ext cx="784" cy="521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An useful HTML …</a:t>
                </a:r>
                <a:endParaRPr kumimoji="1" lang="en-US" sz="1000" b="1"/>
              </a:p>
            </p:txBody>
          </p:sp>
          <p:sp>
            <p:nvSpPr>
              <p:cNvPr id="270370" name="Rectangle 34"/>
              <p:cNvSpPr>
                <a:spLocks noChangeArrowheads="1"/>
              </p:cNvSpPr>
              <p:nvPr/>
            </p:nvSpPr>
            <p:spPr bwMode="auto">
              <a:xfrm>
                <a:off x="2036" y="1582"/>
                <a:ext cx="704" cy="521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HTML and Scripts</a:t>
                </a:r>
                <a:endParaRPr kumimoji="1" lang="en-US" sz="1000" b="1"/>
              </a:p>
            </p:txBody>
          </p:sp>
          <p:sp>
            <p:nvSpPr>
              <p:cNvPr id="270371" name="Rectangle 35"/>
              <p:cNvSpPr>
                <a:spLocks noChangeArrowheads="1"/>
              </p:cNvSpPr>
              <p:nvPr/>
            </p:nvSpPr>
            <p:spPr bwMode="auto">
              <a:xfrm>
                <a:off x="4724" y="1349"/>
                <a:ext cx="288" cy="233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30$</a:t>
                </a:r>
                <a:endParaRPr kumimoji="1" lang="en-US" sz="1000" b="1"/>
              </a:p>
            </p:txBody>
          </p:sp>
          <p:sp>
            <p:nvSpPr>
              <p:cNvPr id="270372" name="Rectangle 36"/>
              <p:cNvSpPr>
                <a:spLocks noChangeArrowheads="1"/>
              </p:cNvSpPr>
              <p:nvPr/>
            </p:nvSpPr>
            <p:spPr bwMode="auto">
              <a:xfrm>
                <a:off x="4196" y="1349"/>
                <a:ext cx="528" cy="233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1999</a:t>
                </a:r>
                <a:endParaRPr kumimoji="1" lang="en-US" sz="1000" b="1"/>
              </a:p>
            </p:txBody>
          </p:sp>
          <p:sp>
            <p:nvSpPr>
              <p:cNvPr id="270373" name="Rectangle 37"/>
              <p:cNvSpPr>
                <a:spLocks noChangeArrowheads="1"/>
              </p:cNvSpPr>
              <p:nvPr/>
            </p:nvSpPr>
            <p:spPr bwMode="auto">
              <a:xfrm>
                <a:off x="3524" y="1349"/>
                <a:ext cx="672" cy="233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First Edition, …</a:t>
                </a:r>
                <a:endParaRPr kumimoji="1" lang="en-US" sz="1000" b="1"/>
              </a:p>
            </p:txBody>
          </p:sp>
          <p:sp>
            <p:nvSpPr>
              <p:cNvPr id="270374" name="Rectangle 38"/>
              <p:cNvSpPr>
                <a:spLocks noChangeArrowheads="1"/>
              </p:cNvSpPr>
              <p:nvPr/>
            </p:nvSpPr>
            <p:spPr bwMode="auto">
              <a:xfrm>
                <a:off x="2740" y="1349"/>
                <a:ext cx="784" cy="233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A comprehensive …</a:t>
                </a:r>
                <a:endParaRPr kumimoji="1" lang="en-US" sz="1000" b="1"/>
              </a:p>
            </p:txBody>
          </p:sp>
          <p:sp>
            <p:nvSpPr>
              <p:cNvPr id="270375" name="Rectangle 39"/>
              <p:cNvSpPr>
                <a:spLocks noChangeArrowheads="1"/>
              </p:cNvSpPr>
              <p:nvPr/>
            </p:nvSpPr>
            <p:spPr bwMode="auto">
              <a:xfrm>
                <a:off x="2036" y="1349"/>
                <a:ext cx="704" cy="233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XML at Work</a:t>
                </a:r>
                <a:endParaRPr kumimoji="1" lang="en-US" sz="1000" b="1"/>
              </a:p>
            </p:txBody>
          </p:sp>
          <p:sp>
            <p:nvSpPr>
              <p:cNvPr id="270376" name="Rectangle 40"/>
              <p:cNvSpPr>
                <a:spLocks noChangeArrowheads="1"/>
              </p:cNvSpPr>
              <p:nvPr/>
            </p:nvSpPr>
            <p:spPr bwMode="auto">
              <a:xfrm>
                <a:off x="1508" y="1349"/>
                <a:ext cx="528" cy="986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Paul Jones</a:t>
                </a:r>
                <a:endParaRPr kumimoji="1" lang="en-US" sz="1000" b="1"/>
              </a:p>
            </p:txBody>
          </p:sp>
          <p:sp>
            <p:nvSpPr>
              <p:cNvPr id="270377" name="Rectangle 41"/>
              <p:cNvSpPr>
                <a:spLocks noChangeArrowheads="1"/>
              </p:cNvSpPr>
              <p:nvPr/>
            </p:nvSpPr>
            <p:spPr bwMode="auto">
              <a:xfrm>
                <a:off x="4724" y="1117"/>
                <a:ext cx="288" cy="232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40$</a:t>
                </a:r>
                <a:endParaRPr kumimoji="1" lang="en-US" sz="1000" b="1"/>
              </a:p>
            </p:txBody>
          </p:sp>
          <p:sp>
            <p:nvSpPr>
              <p:cNvPr id="270378" name="Rectangle 42"/>
              <p:cNvSpPr>
                <a:spLocks noChangeArrowheads="1"/>
              </p:cNvSpPr>
              <p:nvPr/>
            </p:nvSpPr>
            <p:spPr bwMode="auto">
              <a:xfrm>
                <a:off x="4196" y="1117"/>
                <a:ext cx="528" cy="232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1995</a:t>
                </a:r>
                <a:endParaRPr kumimoji="1" lang="en-US" sz="1000" b="1"/>
              </a:p>
            </p:txBody>
          </p:sp>
          <p:sp>
            <p:nvSpPr>
              <p:cNvPr id="270379" name="Rectangle 43"/>
              <p:cNvSpPr>
                <a:spLocks noChangeArrowheads="1"/>
              </p:cNvSpPr>
              <p:nvPr/>
            </p:nvSpPr>
            <p:spPr bwMode="auto">
              <a:xfrm>
                <a:off x="3524" y="1117"/>
                <a:ext cx="672" cy="232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First Edition, …</a:t>
                </a:r>
                <a:endParaRPr kumimoji="1" lang="en-US" sz="1000" b="1"/>
              </a:p>
            </p:txBody>
          </p:sp>
          <p:sp>
            <p:nvSpPr>
              <p:cNvPr id="270380" name="Rectangle 44"/>
              <p:cNvSpPr>
                <a:spLocks noChangeArrowheads="1"/>
              </p:cNvSpPr>
              <p:nvPr/>
            </p:nvSpPr>
            <p:spPr bwMode="auto">
              <a:xfrm>
                <a:off x="2740" y="1117"/>
                <a:ext cx="784" cy="232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An undergraduate …</a:t>
                </a:r>
                <a:endParaRPr kumimoji="1" lang="en-US" sz="1000" b="1"/>
              </a:p>
            </p:txBody>
          </p:sp>
          <p:sp>
            <p:nvSpPr>
              <p:cNvPr id="270381" name="Rectangle 45"/>
              <p:cNvSpPr>
                <a:spLocks noChangeArrowheads="1"/>
              </p:cNvSpPr>
              <p:nvPr/>
            </p:nvSpPr>
            <p:spPr bwMode="auto">
              <a:xfrm>
                <a:off x="2036" y="1117"/>
                <a:ext cx="704" cy="232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Computer Systems</a:t>
                </a:r>
                <a:endParaRPr kumimoji="1" lang="en-US" sz="1000" b="1"/>
              </a:p>
            </p:txBody>
          </p:sp>
          <p:sp>
            <p:nvSpPr>
              <p:cNvPr id="270382" name="Rectangle 46"/>
              <p:cNvSpPr>
                <a:spLocks noChangeArrowheads="1"/>
              </p:cNvSpPr>
              <p:nvPr/>
            </p:nvSpPr>
            <p:spPr bwMode="auto">
              <a:xfrm>
                <a:off x="4724" y="884"/>
                <a:ext cx="288" cy="233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30$</a:t>
                </a:r>
                <a:endParaRPr kumimoji="1" lang="en-US" sz="1000" b="1"/>
              </a:p>
            </p:txBody>
          </p:sp>
          <p:sp>
            <p:nvSpPr>
              <p:cNvPr id="270383" name="Rectangle 47"/>
              <p:cNvSpPr>
                <a:spLocks noChangeArrowheads="1"/>
              </p:cNvSpPr>
              <p:nvPr/>
            </p:nvSpPr>
            <p:spPr bwMode="auto">
              <a:xfrm>
                <a:off x="4196" y="884"/>
                <a:ext cx="528" cy="233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2000</a:t>
                </a:r>
                <a:endParaRPr kumimoji="1" lang="en-US" sz="1000" b="1"/>
              </a:p>
            </p:txBody>
          </p:sp>
          <p:sp>
            <p:nvSpPr>
              <p:cNvPr id="270384" name="Rectangle 48"/>
              <p:cNvSpPr>
                <a:spLocks noChangeArrowheads="1"/>
              </p:cNvSpPr>
              <p:nvPr/>
            </p:nvSpPr>
            <p:spPr bwMode="auto">
              <a:xfrm>
                <a:off x="3524" y="884"/>
                <a:ext cx="672" cy="233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Second Edition, …</a:t>
                </a:r>
                <a:endParaRPr kumimoji="1" lang="en-US" sz="1000" b="1"/>
              </a:p>
            </p:txBody>
          </p:sp>
          <p:sp>
            <p:nvSpPr>
              <p:cNvPr id="270385" name="Rectangle 49"/>
              <p:cNvSpPr>
                <a:spLocks noChangeArrowheads="1"/>
              </p:cNvSpPr>
              <p:nvPr/>
            </p:nvSpPr>
            <p:spPr bwMode="auto">
              <a:xfrm>
                <a:off x="4724" y="651"/>
                <a:ext cx="288" cy="233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20$</a:t>
                </a:r>
                <a:endParaRPr kumimoji="1" lang="en-US" sz="1000" b="1"/>
              </a:p>
            </p:txBody>
          </p:sp>
          <p:sp>
            <p:nvSpPr>
              <p:cNvPr id="270386" name="Rectangle 50"/>
              <p:cNvSpPr>
                <a:spLocks noChangeArrowheads="1"/>
              </p:cNvSpPr>
              <p:nvPr/>
            </p:nvSpPr>
            <p:spPr bwMode="auto">
              <a:xfrm>
                <a:off x="4196" y="651"/>
                <a:ext cx="528" cy="233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1998</a:t>
                </a:r>
                <a:endParaRPr kumimoji="1" lang="en-US" sz="1000" b="1"/>
              </a:p>
            </p:txBody>
          </p:sp>
          <p:sp>
            <p:nvSpPr>
              <p:cNvPr id="270387" name="Rectangle 51"/>
              <p:cNvSpPr>
                <a:spLocks noChangeArrowheads="1"/>
              </p:cNvSpPr>
              <p:nvPr/>
            </p:nvSpPr>
            <p:spPr bwMode="auto">
              <a:xfrm>
                <a:off x="3524" y="651"/>
                <a:ext cx="672" cy="233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First Edition, …</a:t>
                </a:r>
                <a:endParaRPr kumimoji="1" lang="en-US" sz="1000" b="1"/>
              </a:p>
            </p:txBody>
          </p:sp>
          <p:sp>
            <p:nvSpPr>
              <p:cNvPr id="270388" name="Rectangle 52"/>
              <p:cNvSpPr>
                <a:spLocks noChangeArrowheads="1"/>
              </p:cNvSpPr>
              <p:nvPr/>
            </p:nvSpPr>
            <p:spPr bwMode="auto">
              <a:xfrm>
                <a:off x="2740" y="651"/>
                <a:ext cx="784" cy="466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This book …</a:t>
                </a:r>
                <a:endParaRPr kumimoji="1" lang="en-US" sz="1000" b="1"/>
              </a:p>
            </p:txBody>
          </p:sp>
          <p:sp>
            <p:nvSpPr>
              <p:cNvPr id="270389" name="Rectangle 53"/>
              <p:cNvSpPr>
                <a:spLocks noChangeArrowheads="1"/>
              </p:cNvSpPr>
              <p:nvPr/>
            </p:nvSpPr>
            <p:spPr bwMode="auto">
              <a:xfrm>
                <a:off x="2036" y="651"/>
                <a:ext cx="704" cy="466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Database Primer</a:t>
                </a:r>
                <a:endParaRPr kumimoji="1" lang="en-US" sz="1000" b="1"/>
              </a:p>
            </p:txBody>
          </p:sp>
          <p:sp>
            <p:nvSpPr>
              <p:cNvPr id="270390" name="Rectangle 54"/>
              <p:cNvSpPr>
                <a:spLocks noChangeArrowheads="1"/>
              </p:cNvSpPr>
              <p:nvPr/>
            </p:nvSpPr>
            <p:spPr bwMode="auto">
              <a:xfrm>
                <a:off x="1508" y="651"/>
                <a:ext cx="528" cy="698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000" b="1"/>
                  <a:t>John Smith</a:t>
                </a:r>
                <a:endParaRPr kumimoji="1" lang="en-US" sz="1000" b="1"/>
              </a:p>
            </p:txBody>
          </p:sp>
          <p:sp>
            <p:nvSpPr>
              <p:cNvPr id="270392" name="Line 56"/>
              <p:cNvSpPr>
                <a:spLocks noChangeShapeType="1"/>
              </p:cNvSpPr>
              <p:nvPr/>
            </p:nvSpPr>
            <p:spPr bwMode="auto">
              <a:xfrm>
                <a:off x="1508" y="1349"/>
                <a:ext cx="35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9050" tIns="19050" rIns="19050" bIns="19050" anchor="ctr"/>
              <a:lstStyle/>
              <a:p>
                <a:endParaRPr lang="it-IT"/>
              </a:p>
            </p:txBody>
          </p:sp>
          <p:sp>
            <p:nvSpPr>
              <p:cNvPr id="270393" name="Line 57"/>
              <p:cNvSpPr>
                <a:spLocks noChangeShapeType="1"/>
              </p:cNvSpPr>
              <p:nvPr/>
            </p:nvSpPr>
            <p:spPr bwMode="auto">
              <a:xfrm>
                <a:off x="1508" y="2335"/>
                <a:ext cx="35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9050" tIns="19050" rIns="19050" bIns="19050" anchor="ctr"/>
              <a:lstStyle/>
              <a:p>
                <a:endParaRPr lang="it-IT"/>
              </a:p>
            </p:txBody>
          </p:sp>
          <p:sp>
            <p:nvSpPr>
              <p:cNvPr id="270394" name="Line 58"/>
              <p:cNvSpPr>
                <a:spLocks noChangeShapeType="1"/>
              </p:cNvSpPr>
              <p:nvPr/>
            </p:nvSpPr>
            <p:spPr bwMode="auto">
              <a:xfrm>
                <a:off x="1508" y="2568"/>
                <a:ext cx="35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9050" tIns="19050" rIns="19050" bIns="19050" anchor="ctr"/>
              <a:lstStyle/>
              <a:p>
                <a:endParaRPr lang="it-IT"/>
              </a:p>
            </p:txBody>
          </p:sp>
          <p:sp>
            <p:nvSpPr>
              <p:cNvPr id="270395" name="Line 59"/>
              <p:cNvSpPr>
                <a:spLocks noChangeShapeType="1"/>
              </p:cNvSpPr>
              <p:nvPr/>
            </p:nvSpPr>
            <p:spPr bwMode="auto">
              <a:xfrm>
                <a:off x="1508" y="651"/>
                <a:ext cx="0" cy="19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9050" tIns="19050" rIns="19050" bIns="19050" anchor="ctr"/>
              <a:lstStyle/>
              <a:p>
                <a:endParaRPr lang="it-IT"/>
              </a:p>
            </p:txBody>
          </p:sp>
          <p:sp>
            <p:nvSpPr>
              <p:cNvPr id="270396" name="Line 60"/>
              <p:cNvSpPr>
                <a:spLocks noChangeShapeType="1"/>
              </p:cNvSpPr>
              <p:nvPr/>
            </p:nvSpPr>
            <p:spPr bwMode="auto">
              <a:xfrm>
                <a:off x="2036" y="651"/>
                <a:ext cx="0" cy="19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9050" tIns="19050" rIns="19050" bIns="19050" anchor="ctr"/>
              <a:lstStyle/>
              <a:p>
                <a:endParaRPr lang="it-IT"/>
              </a:p>
            </p:txBody>
          </p:sp>
          <p:sp>
            <p:nvSpPr>
              <p:cNvPr id="270397" name="Line 61"/>
              <p:cNvSpPr>
                <a:spLocks noChangeShapeType="1"/>
              </p:cNvSpPr>
              <p:nvPr/>
            </p:nvSpPr>
            <p:spPr bwMode="auto">
              <a:xfrm>
                <a:off x="5012" y="651"/>
                <a:ext cx="0" cy="19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9050" tIns="19050" rIns="19050" bIns="19050" anchor="ctr"/>
              <a:lstStyle/>
              <a:p>
                <a:endParaRPr lang="it-IT"/>
              </a:p>
            </p:txBody>
          </p:sp>
          <p:sp>
            <p:nvSpPr>
              <p:cNvPr id="270398" name="Line 62"/>
              <p:cNvSpPr>
                <a:spLocks noChangeShapeType="1"/>
              </p:cNvSpPr>
              <p:nvPr/>
            </p:nvSpPr>
            <p:spPr bwMode="auto">
              <a:xfrm>
                <a:off x="2740" y="651"/>
                <a:ext cx="0" cy="19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9050" tIns="19050" rIns="19050" bIns="19050" anchor="ctr"/>
              <a:lstStyle/>
              <a:p>
                <a:endParaRPr lang="it-IT"/>
              </a:p>
            </p:txBody>
          </p:sp>
          <p:sp>
            <p:nvSpPr>
              <p:cNvPr id="270399" name="Line 63"/>
              <p:cNvSpPr>
                <a:spLocks noChangeShapeType="1"/>
              </p:cNvSpPr>
              <p:nvPr/>
            </p:nvSpPr>
            <p:spPr bwMode="auto">
              <a:xfrm>
                <a:off x="3524" y="651"/>
                <a:ext cx="0" cy="19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9050" tIns="19050" rIns="19050" bIns="19050" anchor="ctr"/>
              <a:lstStyle/>
              <a:p>
                <a:endParaRPr lang="it-IT"/>
              </a:p>
            </p:txBody>
          </p:sp>
          <p:sp>
            <p:nvSpPr>
              <p:cNvPr id="270400" name="Line 64"/>
              <p:cNvSpPr>
                <a:spLocks noChangeShapeType="1"/>
              </p:cNvSpPr>
              <p:nvPr/>
            </p:nvSpPr>
            <p:spPr bwMode="auto">
              <a:xfrm>
                <a:off x="4196" y="651"/>
                <a:ext cx="0" cy="19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9050" tIns="19050" rIns="19050" bIns="19050" anchor="ctr"/>
              <a:lstStyle/>
              <a:p>
                <a:endParaRPr lang="it-IT"/>
              </a:p>
            </p:txBody>
          </p:sp>
          <p:sp>
            <p:nvSpPr>
              <p:cNvPr id="270401" name="Line 65"/>
              <p:cNvSpPr>
                <a:spLocks noChangeShapeType="1"/>
              </p:cNvSpPr>
              <p:nvPr/>
            </p:nvSpPr>
            <p:spPr bwMode="auto">
              <a:xfrm>
                <a:off x="4724" y="651"/>
                <a:ext cx="0" cy="19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9050" tIns="19050" rIns="19050" bIns="19050" anchor="ctr"/>
              <a:lstStyle/>
              <a:p>
                <a:endParaRPr lang="it-IT"/>
              </a:p>
            </p:txBody>
          </p:sp>
          <p:sp>
            <p:nvSpPr>
              <p:cNvPr id="270402" name="Line 66"/>
              <p:cNvSpPr>
                <a:spLocks noChangeShapeType="1"/>
              </p:cNvSpPr>
              <p:nvPr/>
            </p:nvSpPr>
            <p:spPr bwMode="auto">
              <a:xfrm>
                <a:off x="3524" y="884"/>
                <a:ext cx="14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9050" tIns="19050" rIns="19050" bIns="19050" anchor="ctr"/>
              <a:lstStyle/>
              <a:p>
                <a:endParaRPr lang="it-IT"/>
              </a:p>
            </p:txBody>
          </p:sp>
          <p:sp>
            <p:nvSpPr>
              <p:cNvPr id="270403" name="Line 67"/>
              <p:cNvSpPr>
                <a:spLocks noChangeShapeType="1"/>
              </p:cNvSpPr>
              <p:nvPr/>
            </p:nvSpPr>
            <p:spPr bwMode="auto">
              <a:xfrm>
                <a:off x="2036" y="1117"/>
                <a:ext cx="29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9050" tIns="19050" rIns="19050" bIns="19050" anchor="ctr"/>
              <a:lstStyle/>
              <a:p>
                <a:endParaRPr lang="it-IT"/>
              </a:p>
            </p:txBody>
          </p:sp>
          <p:sp>
            <p:nvSpPr>
              <p:cNvPr id="270404" name="Line 68"/>
              <p:cNvSpPr>
                <a:spLocks noChangeShapeType="1"/>
              </p:cNvSpPr>
              <p:nvPr/>
            </p:nvSpPr>
            <p:spPr bwMode="auto">
              <a:xfrm>
                <a:off x="2036" y="1582"/>
                <a:ext cx="29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9050" tIns="19050" rIns="19050" bIns="19050" anchor="ctr"/>
              <a:lstStyle/>
              <a:p>
                <a:endParaRPr lang="it-IT"/>
              </a:p>
            </p:txBody>
          </p:sp>
          <p:sp>
            <p:nvSpPr>
              <p:cNvPr id="270405" name="Line 69"/>
              <p:cNvSpPr>
                <a:spLocks noChangeShapeType="1"/>
              </p:cNvSpPr>
              <p:nvPr/>
            </p:nvSpPr>
            <p:spPr bwMode="auto">
              <a:xfrm>
                <a:off x="2036" y="2103"/>
                <a:ext cx="29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9050" tIns="19050" rIns="19050" bIns="19050" anchor="ctr"/>
              <a:lstStyle/>
              <a:p>
                <a:endParaRPr lang="it-IT"/>
              </a:p>
            </p:txBody>
          </p:sp>
          <p:sp>
            <p:nvSpPr>
              <p:cNvPr id="270406" name="Line 70"/>
              <p:cNvSpPr>
                <a:spLocks noChangeShapeType="1"/>
              </p:cNvSpPr>
              <p:nvPr/>
            </p:nvSpPr>
            <p:spPr bwMode="auto">
              <a:xfrm>
                <a:off x="3524" y="1815"/>
                <a:ext cx="14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9050" tIns="19050" rIns="19050" bIns="19050" anchor="ctr"/>
              <a:lstStyle/>
              <a:p>
                <a:endParaRPr lang="it-IT"/>
              </a:p>
            </p:txBody>
          </p:sp>
          <p:sp>
            <p:nvSpPr>
              <p:cNvPr id="270431" name="Rectangle 95"/>
              <p:cNvSpPr>
                <a:spLocks noChangeArrowheads="1"/>
              </p:cNvSpPr>
              <p:nvPr/>
            </p:nvSpPr>
            <p:spPr bwMode="auto">
              <a:xfrm>
                <a:off x="2036" y="269"/>
                <a:ext cx="2976" cy="13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 algn="ctr"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en-US" sz="1200" b="1"/>
                  <a:t>B</a:t>
                </a:r>
              </a:p>
            </p:txBody>
          </p:sp>
          <p:sp>
            <p:nvSpPr>
              <p:cNvPr id="270432" name="Rectangle 96"/>
              <p:cNvSpPr>
                <a:spLocks noChangeArrowheads="1"/>
              </p:cNvSpPr>
              <p:nvPr/>
            </p:nvSpPr>
            <p:spPr bwMode="auto">
              <a:xfrm>
                <a:off x="1508" y="269"/>
                <a:ext cx="528" cy="36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 algn="ctr"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200" b="1"/>
                  <a:t>A</a:t>
                </a:r>
                <a:endParaRPr kumimoji="1" lang="en-US" sz="1200" b="1"/>
              </a:p>
            </p:txBody>
          </p:sp>
          <p:sp>
            <p:nvSpPr>
              <p:cNvPr id="270433" name="Line 97"/>
              <p:cNvSpPr>
                <a:spLocks noChangeShapeType="1"/>
              </p:cNvSpPr>
              <p:nvPr/>
            </p:nvSpPr>
            <p:spPr bwMode="auto">
              <a:xfrm>
                <a:off x="1508" y="269"/>
                <a:ext cx="35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9050" tIns="19050" rIns="19050" bIns="19050" anchor="ctr"/>
              <a:lstStyle/>
              <a:p>
                <a:endParaRPr lang="it-IT"/>
              </a:p>
            </p:txBody>
          </p:sp>
          <p:sp>
            <p:nvSpPr>
              <p:cNvPr id="270442" name="Line 106"/>
              <p:cNvSpPr>
                <a:spLocks noChangeShapeType="1"/>
              </p:cNvSpPr>
              <p:nvPr/>
            </p:nvSpPr>
            <p:spPr bwMode="auto">
              <a:xfrm>
                <a:off x="1508" y="638"/>
                <a:ext cx="35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9050" tIns="19050" rIns="19050" bIns="19050" anchor="ctr"/>
              <a:lstStyle/>
              <a:p>
                <a:endParaRPr lang="it-IT"/>
              </a:p>
            </p:txBody>
          </p:sp>
          <p:sp>
            <p:nvSpPr>
              <p:cNvPr id="270453" name="Rectangle 117"/>
              <p:cNvSpPr>
                <a:spLocks noChangeArrowheads="1"/>
              </p:cNvSpPr>
              <p:nvPr/>
            </p:nvSpPr>
            <p:spPr bwMode="auto">
              <a:xfrm>
                <a:off x="3524" y="405"/>
                <a:ext cx="1488" cy="10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 algn="ctr"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200" b="1"/>
                  <a:t>E</a:t>
                </a:r>
                <a:endParaRPr kumimoji="1" lang="en-US" sz="1200" b="1"/>
              </a:p>
            </p:txBody>
          </p:sp>
          <p:sp>
            <p:nvSpPr>
              <p:cNvPr id="270454" name="Rectangle 118"/>
              <p:cNvSpPr>
                <a:spLocks noChangeArrowheads="1"/>
              </p:cNvSpPr>
              <p:nvPr/>
            </p:nvSpPr>
            <p:spPr bwMode="auto">
              <a:xfrm>
                <a:off x="2740" y="405"/>
                <a:ext cx="784" cy="22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 algn="ctr"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200" b="1"/>
                  <a:t>D</a:t>
                </a:r>
                <a:endParaRPr kumimoji="1" lang="en-US" sz="1200" b="1"/>
              </a:p>
            </p:txBody>
          </p:sp>
          <p:sp>
            <p:nvSpPr>
              <p:cNvPr id="270455" name="Rectangle 119"/>
              <p:cNvSpPr>
                <a:spLocks noChangeArrowheads="1"/>
              </p:cNvSpPr>
              <p:nvPr/>
            </p:nvSpPr>
            <p:spPr bwMode="auto">
              <a:xfrm>
                <a:off x="2036" y="405"/>
                <a:ext cx="704" cy="22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 algn="ctr"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200" b="1"/>
                  <a:t>C</a:t>
                </a:r>
                <a:endParaRPr kumimoji="1" lang="en-US" sz="1200" b="1"/>
              </a:p>
            </p:txBody>
          </p:sp>
          <p:sp>
            <p:nvSpPr>
              <p:cNvPr id="270458" name="Rectangle 122"/>
              <p:cNvSpPr>
                <a:spLocks noChangeArrowheads="1"/>
              </p:cNvSpPr>
              <p:nvPr/>
            </p:nvSpPr>
            <p:spPr bwMode="auto">
              <a:xfrm>
                <a:off x="4724" y="496"/>
                <a:ext cx="288" cy="13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 algn="ctr"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200" b="1"/>
                  <a:t>H</a:t>
                </a:r>
                <a:endParaRPr kumimoji="1" lang="en-US" sz="1200" b="1"/>
              </a:p>
            </p:txBody>
          </p:sp>
          <p:sp>
            <p:nvSpPr>
              <p:cNvPr id="270459" name="Rectangle 123"/>
              <p:cNvSpPr>
                <a:spLocks noChangeArrowheads="1"/>
              </p:cNvSpPr>
              <p:nvPr/>
            </p:nvSpPr>
            <p:spPr bwMode="auto">
              <a:xfrm>
                <a:off x="4196" y="496"/>
                <a:ext cx="528" cy="13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 algn="ctr"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it-IT" sz="1200" b="1"/>
                  <a:t>G</a:t>
                </a:r>
                <a:endParaRPr kumimoji="1" lang="en-US" sz="1200" b="1"/>
              </a:p>
            </p:txBody>
          </p:sp>
          <p:sp>
            <p:nvSpPr>
              <p:cNvPr id="270460" name="Rectangle 124"/>
              <p:cNvSpPr>
                <a:spLocks noChangeArrowheads="1"/>
              </p:cNvSpPr>
              <p:nvPr/>
            </p:nvSpPr>
            <p:spPr bwMode="auto">
              <a:xfrm>
                <a:off x="3524" y="496"/>
                <a:ext cx="672" cy="13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19050" tIns="0" rIns="0" bIns="0" anchor="ctr"/>
              <a:lstStyle/>
              <a:p>
                <a:pPr algn="ctr">
                  <a:buClr>
                    <a:schemeClr val="bg1"/>
                  </a:buClr>
                  <a:buFont typeface="Monotype Sorts" pitchFamily="2" charset="2"/>
                  <a:buNone/>
                </a:pPr>
                <a:r>
                  <a:rPr kumimoji="1" lang="en-US" sz="1200" b="1"/>
                  <a:t>F</a:t>
                </a: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E3050-2208-4E20-A3A0-2C0B614AB760}" type="slidenum">
              <a:rPr lang="en-US"/>
              <a:pPr/>
              <a:t>39</a:t>
            </a:fld>
            <a:endParaRPr 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Schema Finding Problem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334375" cy="5105400"/>
          </a:xfrm>
        </p:spPr>
        <p:txBody>
          <a:bodyPr/>
          <a:lstStyle/>
          <a:p>
            <a:r>
              <a:rPr lang="en-US" dirty="0"/>
              <a:t>Page class</a:t>
            </a:r>
          </a:p>
          <a:p>
            <a:pPr lvl="1"/>
            <a:r>
              <a:rPr lang="en-US" dirty="0"/>
              <a:t>collection of pages generated by the same script from a common dataset</a:t>
            </a:r>
          </a:p>
          <a:p>
            <a:pPr lvl="1"/>
            <a:r>
              <a:rPr lang="en-US" dirty="0"/>
              <a:t>these pages typically share a common structure</a:t>
            </a:r>
          </a:p>
          <a:p>
            <a:r>
              <a:rPr lang="en-US" dirty="0"/>
              <a:t>Schema finding problem</a:t>
            </a:r>
          </a:p>
          <a:p>
            <a:pPr lvl="1"/>
            <a:r>
              <a:rPr lang="en-US" i="1" dirty="0"/>
              <a:t>given a set of sample HTML pages belonging to the same class, automatically recover the source dataset</a:t>
            </a:r>
          </a:p>
          <a:p>
            <a:pPr lvl="1"/>
            <a:r>
              <a:rPr lang="en-US" i="1" dirty="0"/>
              <a:t>i.e., generate a </a:t>
            </a:r>
            <a:r>
              <a:rPr lang="en-US" b="1" i="1" dirty="0"/>
              <a:t>wrapper</a:t>
            </a:r>
            <a:r>
              <a:rPr lang="en-US" i="1" dirty="0"/>
              <a:t> capable of extracting the source dataset from the HTML code</a:t>
            </a:r>
          </a:p>
          <a:p>
            <a:pPr lvl="1"/>
            <a:endParaRPr lang="en-US" sz="28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FDDE-6B2D-4E2F-B15F-9622EA1B3DE5}" type="slidenum">
              <a:rPr lang="it-IT"/>
              <a:pPr/>
              <a:t>4</a:t>
            </a:fld>
            <a:endParaRPr lang="it-IT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and </a:t>
            </a:r>
            <a:r>
              <a:rPr lang="en-US" dirty="0" smtClean="0"/>
              <a:t>Databases (1)</a:t>
            </a:r>
            <a:endParaRPr lang="en-US" dirty="0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Web is browsed and searched</a:t>
            </a:r>
          </a:p>
          <a:p>
            <a:pPr lvl="1"/>
            <a:r>
              <a:rPr lang="en-US" dirty="0" smtClean="0"/>
              <a:t>Usually one page or one item at the time (may be a ranked list)</a:t>
            </a:r>
          </a:p>
          <a:p>
            <a:r>
              <a:rPr lang="en-US" dirty="0" smtClean="0"/>
              <a:t>Databases are (mainly) queried </a:t>
            </a:r>
          </a:p>
          <a:p>
            <a:pPr lvl="1"/>
            <a:r>
              <a:rPr lang="en-US" dirty="0" smtClean="0"/>
              <a:t>We are often interested in tables as results</a:t>
            </a:r>
            <a:endParaRPr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RoadRunner Approach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557338"/>
            <a:ext cx="8334375" cy="5105400"/>
          </a:xfrm>
        </p:spPr>
        <p:txBody>
          <a:bodyPr/>
          <a:lstStyle/>
          <a:p>
            <a:r>
              <a:rPr lang="en-US" dirty="0"/>
              <a:t>The target</a:t>
            </a:r>
          </a:p>
          <a:p>
            <a:pPr lvl="1"/>
            <a:r>
              <a:rPr lang="en-US" dirty="0"/>
              <a:t>large Web sites with HTML pages generated by programs (scripts) based on the content of an underlying data store</a:t>
            </a:r>
          </a:p>
          <a:p>
            <a:pPr lvl="1"/>
            <a:r>
              <a:rPr lang="en-US" dirty="0"/>
              <a:t>the data store is usually a relational database</a:t>
            </a:r>
          </a:p>
          <a:p>
            <a:r>
              <a:rPr lang="en-US" dirty="0"/>
              <a:t>The process</a:t>
            </a:r>
          </a:p>
          <a:p>
            <a:pPr lvl="1"/>
            <a:r>
              <a:rPr lang="en-US" dirty="0"/>
              <a:t>data are extracted from the relational tables and possibly joined and nested</a:t>
            </a:r>
          </a:p>
          <a:p>
            <a:pPr lvl="1"/>
            <a:r>
              <a:rPr lang="en-US" dirty="0"/>
              <a:t>the resulting dataset is exported in HTML format by attaching tags to values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5D59-4778-4A6C-9EDC-3D4350DD3D50}" type="slidenum">
              <a:rPr lang="en-US"/>
              <a:pPr/>
              <a:t>40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773C4-97AB-4D54-ABC4-17E611EAAC2A}" type="slidenum">
              <a:rPr lang="en-US"/>
              <a:pPr/>
              <a:t>41</a:t>
            </a:fld>
            <a:endParaRPr lang="en-US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Contributions of RoadRunner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334375" cy="5105400"/>
          </a:xfrm>
        </p:spPr>
        <p:txBody>
          <a:bodyPr/>
          <a:lstStyle/>
          <a:p>
            <a:r>
              <a:rPr lang="en-US" dirty="0" smtClean="0"/>
              <a:t>An unsupervised </a:t>
            </a:r>
            <a:r>
              <a:rPr lang="en-US" dirty="0"/>
              <a:t>learning algorithm for identifying prefix-markup languages in the limit</a:t>
            </a:r>
          </a:p>
          <a:p>
            <a:pPr lvl="1"/>
            <a:r>
              <a:rPr lang="en-US" dirty="0"/>
              <a:t>given a </a:t>
            </a:r>
            <a:r>
              <a:rPr lang="en-US" dirty="0" smtClean="0"/>
              <a:t>rich sample </a:t>
            </a:r>
            <a:r>
              <a:rPr lang="en-US" dirty="0"/>
              <a:t>of HTML pages, the algorithm correctly identifies the language</a:t>
            </a:r>
          </a:p>
          <a:p>
            <a:pPr lvl="1"/>
            <a:r>
              <a:rPr lang="en-US" dirty="0"/>
              <a:t>the algorithm runs in polynomial time</a:t>
            </a:r>
          </a:p>
          <a:p>
            <a:pPr lvl="1"/>
            <a:r>
              <a:rPr lang="en-US" dirty="0"/>
              <a:t>from the language, when can infer the underlying schema</a:t>
            </a:r>
          </a:p>
          <a:p>
            <a:pPr lvl="1"/>
            <a:r>
              <a:rPr lang="en-US" dirty="0"/>
              <a:t>and then extract the source dataset 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Content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t-IT" dirty="0" err="1" smtClean="0"/>
              <a:t>Questions</a:t>
            </a:r>
            <a:r>
              <a:rPr lang="it-IT" dirty="0" smtClean="0"/>
              <a:t> on the Web</a:t>
            </a:r>
          </a:p>
          <a:p>
            <a:pPr>
              <a:buFont typeface="Wingdings" pitchFamily="2" charset="2"/>
              <a:buChar char="ü"/>
            </a:pPr>
            <a:r>
              <a:rPr lang="it-IT" dirty="0" err="1" smtClean="0"/>
              <a:t>Structures</a:t>
            </a:r>
            <a:r>
              <a:rPr lang="it-IT" dirty="0" smtClean="0"/>
              <a:t> in the Web, </a:t>
            </a:r>
            <a:r>
              <a:rPr lang="it-IT" dirty="0" err="1" smtClean="0"/>
              <a:t>transformations</a:t>
            </a:r>
            <a:r>
              <a:rPr lang="it-IT" dirty="0" smtClean="0"/>
              <a:t>: </a:t>
            </a:r>
            <a:r>
              <a:rPr lang="it-IT" dirty="0" err="1" smtClean="0"/>
              <a:t>Araneus</a:t>
            </a:r>
            <a:endParaRPr lang="it-IT" dirty="0" smtClean="0"/>
          </a:p>
          <a:p>
            <a:pPr>
              <a:buFont typeface="Wingdings" pitchFamily="2" charset="2"/>
              <a:buChar char="ü"/>
            </a:pPr>
            <a:r>
              <a:rPr lang="it-IT" dirty="0"/>
              <a:t>Information </a:t>
            </a:r>
            <a:r>
              <a:rPr lang="it-IT" dirty="0" err="1"/>
              <a:t>extraction</a:t>
            </a:r>
            <a:r>
              <a:rPr lang="it-IT" dirty="0"/>
              <a:t>, </a:t>
            </a:r>
            <a:r>
              <a:rPr lang="it-IT" dirty="0" err="1"/>
              <a:t>wrappers</a:t>
            </a:r>
            <a:r>
              <a:rPr lang="it-IT" dirty="0"/>
              <a:t>: Minerva, </a:t>
            </a:r>
            <a:r>
              <a:rPr lang="it-IT" dirty="0" err="1"/>
              <a:t>RoadRunner</a:t>
            </a:r>
            <a:endParaRPr lang="it-IT" dirty="0"/>
          </a:p>
          <a:p>
            <a:r>
              <a:rPr lang="it-IT" dirty="0" err="1"/>
              <a:t>Crawling</a:t>
            </a:r>
            <a:r>
              <a:rPr lang="it-IT" dirty="0"/>
              <a:t>, </a:t>
            </a:r>
            <a:r>
              <a:rPr lang="it-IT" dirty="0" err="1"/>
              <a:t>extraction</a:t>
            </a:r>
            <a:r>
              <a:rPr lang="it-IT" dirty="0"/>
              <a:t> and </a:t>
            </a:r>
            <a:r>
              <a:rPr lang="it-IT" dirty="0" err="1"/>
              <a:t>integration</a:t>
            </a:r>
            <a:r>
              <a:rPr lang="it-IT" dirty="0"/>
              <a:t>: Flint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D6EB-CEDA-48B7-8E5C-BE2241879FC4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>
          <a:xfrm>
            <a:off x="2428875" y="1879600"/>
            <a:ext cx="6572250" cy="1978025"/>
          </a:xfrm>
        </p:spPr>
        <p:txBody>
          <a:bodyPr/>
          <a:lstStyle/>
          <a:p>
            <a:pPr algn="l" eaLnBrk="1" hangingPunct="1"/>
            <a:r>
              <a:rPr lang="en-US" b="1" dirty="0" smtClean="0"/>
              <a:t>Data Extraction and Integration </a:t>
            </a:r>
            <a:br>
              <a:rPr lang="en-US" b="1" dirty="0" smtClean="0"/>
            </a:br>
            <a:r>
              <a:rPr lang="en-US" b="1" dirty="0" smtClean="0"/>
              <a:t>from Imprecise Web Sources </a:t>
            </a:r>
          </a:p>
        </p:txBody>
      </p:sp>
      <p:pic>
        <p:nvPicPr>
          <p:cNvPr id="2051" name="Immagine 8" descr="flint_solo_senza_sfond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3"/>
            <a:ext cx="1309687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C:\Documents and Settings\Administrator\Desktop\presentazione_flint\flint_scritta_senza_sfond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571500"/>
            <a:ext cx="17319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0" y="4572000"/>
            <a:ext cx="91440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Lorenzo </a:t>
            </a:r>
            <a:r>
              <a:rPr lang="it-IT" sz="2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Blanco</a:t>
            </a:r>
            <a:r>
              <a:rPr lang="it-IT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Mirko Bronzi, Valter </a:t>
            </a:r>
            <a:r>
              <a:rPr lang="it-IT" sz="2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Crescenzi</a:t>
            </a:r>
            <a:r>
              <a:rPr lang="it-IT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Paolo </a:t>
            </a:r>
            <a:r>
              <a:rPr lang="it-IT" sz="2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Merialdo</a:t>
            </a:r>
            <a:r>
              <a:rPr lang="it-IT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it-IT" sz="2800" b="1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Paolo </a:t>
            </a:r>
            <a:r>
              <a:rPr lang="it-IT" sz="2800" b="1" u="sng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Papotti</a:t>
            </a:r>
            <a:r>
              <a:rPr lang="it-IT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Università degli Studi Roma Tre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Flint</a:t>
            </a:r>
            <a:endParaRPr lang="en-US" dirty="0" smtClean="0"/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novel approach for the automatic extraction and integration of web data</a:t>
            </a:r>
          </a:p>
          <a:p>
            <a:r>
              <a:rPr lang="en-US" dirty="0" smtClean="0"/>
              <a:t>Flint aims at exploiting an unexplored publishing pattern that frequently occurs in data intensive web sites: </a:t>
            </a:r>
          </a:p>
          <a:p>
            <a:pPr lvl="1"/>
            <a:r>
              <a:rPr lang="en-US" dirty="0" smtClean="0"/>
              <a:t>large amounts of data are usually offered by pages that encode one flat tuple for each page</a:t>
            </a:r>
          </a:p>
          <a:p>
            <a:pPr lvl="1"/>
            <a:r>
              <a:rPr lang="en-US" dirty="0" smtClean="0"/>
              <a:t>for many disparate real world entities (e.g. stock quotes, people, travel packages, movies, books, etc) there are hundreds of web sites that deliver their data following this publishing strategy</a:t>
            </a:r>
          </a:p>
          <a:p>
            <a:pPr lvl="1"/>
            <a:r>
              <a:rPr lang="en-US" dirty="0" smtClean="0"/>
              <a:t>These collections of pages can be though as HTML encodings of a relation (e.g. "stock quote" relation)</a:t>
            </a:r>
          </a:p>
          <a:p>
            <a:pPr lvl="1"/>
            <a:endParaRPr lang="en-US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18/01/2011</a:t>
            </a:r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9A8DDD8-ED4D-4D32-9096-F9E23293F550}" type="slidenum"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44</a:t>
            </a:fld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defRPr/>
            </a:pPr>
            <a:r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Paolo Atzeni</a:t>
            </a:r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Example</a:t>
            </a:r>
          </a:p>
        </p:txBody>
      </p:sp>
      <p:grpSp>
        <p:nvGrpSpPr>
          <p:cNvPr id="2" name="Gruppo 34"/>
          <p:cNvGrpSpPr>
            <a:grpSpLocks/>
          </p:cNvGrpSpPr>
          <p:nvPr/>
        </p:nvGrpSpPr>
        <p:grpSpPr bwMode="auto">
          <a:xfrm>
            <a:off x="4286250" y="1285875"/>
            <a:ext cx="3500438" cy="3357563"/>
            <a:chOff x="415242" y="2071678"/>
            <a:chExt cx="2098411" cy="1500198"/>
          </a:xfrm>
        </p:grpSpPr>
        <p:pic>
          <p:nvPicPr>
            <p:cNvPr id="21" name="Picture 2" descr="\\.psf\Home\Desktop\Immagine 4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8988" y="2143319"/>
              <a:ext cx="2014665" cy="142855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" descr="\\.psf\Home\Desktop\Immagine 4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5242" y="2071678"/>
              <a:ext cx="2014665" cy="142855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Gruppo 35"/>
          <p:cNvGrpSpPr>
            <a:grpSpLocks/>
          </p:cNvGrpSpPr>
          <p:nvPr/>
        </p:nvGrpSpPr>
        <p:grpSpPr bwMode="auto">
          <a:xfrm>
            <a:off x="357188" y="1500188"/>
            <a:ext cx="3786187" cy="3000375"/>
            <a:chOff x="3536001" y="2071678"/>
            <a:chExt cx="1884393" cy="1500198"/>
          </a:xfrm>
        </p:grpSpPr>
        <p:pic>
          <p:nvPicPr>
            <p:cNvPr id="23" name="Picture 2" descr="\\.psf\Home\Desktop\Immagine 4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621332" y="2143116"/>
              <a:ext cx="1799062" cy="142876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" descr="\\.psf\Home\Desktop\Immagine 4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536001" y="2071678"/>
              <a:ext cx="1799062" cy="142876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" name="Gruppo 36"/>
          <p:cNvGrpSpPr>
            <a:grpSpLocks/>
          </p:cNvGrpSpPr>
          <p:nvPr/>
        </p:nvGrpSpPr>
        <p:grpSpPr bwMode="auto">
          <a:xfrm>
            <a:off x="857250" y="2786063"/>
            <a:ext cx="3714750" cy="3143250"/>
            <a:chOff x="6225329" y="2071678"/>
            <a:chExt cx="1792148" cy="1500198"/>
          </a:xfrm>
        </p:grpSpPr>
        <p:pic>
          <p:nvPicPr>
            <p:cNvPr id="29" name="Picture 2" descr="\\.psf\Home\Desktop\Immagine 4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6309575" y="2142900"/>
              <a:ext cx="1707902" cy="142897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" descr="\\.psf\Home\Desktop\Immagine 4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6225329" y="2071678"/>
              <a:ext cx="1707902" cy="142897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8" name="CasellaDiTesto 37"/>
          <p:cNvSpPr txBox="1">
            <a:spLocks noChangeArrowheads="1"/>
          </p:cNvSpPr>
          <p:nvPr/>
        </p:nvSpPr>
        <p:spPr bwMode="auto">
          <a:xfrm>
            <a:off x="1012825" y="4241800"/>
            <a:ext cx="1357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sz="48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…</a:t>
            </a:r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18/01/2011</a:t>
            </a:r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9A8DDD8-ED4D-4D32-9096-F9E23293F550}" type="slidenum"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45</a:t>
            </a:fld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defRPr/>
            </a:pPr>
            <a:r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Paolo Atzeni</a:t>
            </a:r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Disco magnetico 88"/>
          <p:cNvSpPr/>
          <p:nvPr/>
        </p:nvSpPr>
        <p:spPr>
          <a:xfrm>
            <a:off x="5429250" y="1928813"/>
            <a:ext cx="3500438" cy="3857625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2">
                <a:lumMod val="2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kern="1200" dirty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38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Flint goals</a:t>
            </a:r>
          </a:p>
        </p:txBody>
      </p:sp>
      <p:grpSp>
        <p:nvGrpSpPr>
          <p:cNvPr id="2" name="Gruppo 34"/>
          <p:cNvGrpSpPr>
            <a:grpSpLocks/>
          </p:cNvGrpSpPr>
          <p:nvPr/>
        </p:nvGrpSpPr>
        <p:grpSpPr bwMode="auto">
          <a:xfrm>
            <a:off x="642938" y="1428750"/>
            <a:ext cx="2098675" cy="1500188"/>
            <a:chOff x="415242" y="2071678"/>
            <a:chExt cx="2098411" cy="1500198"/>
          </a:xfrm>
        </p:grpSpPr>
        <p:pic>
          <p:nvPicPr>
            <p:cNvPr id="21" name="Picture 2" descr="\\.psf\Home\Desktop\Immagine 4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368" y="2143116"/>
              <a:ext cx="2014285" cy="142876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" descr="\\.psf\Home\Desktop\Immagine 4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5242" y="2071678"/>
              <a:ext cx="2014284" cy="142876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Gruppo 35"/>
          <p:cNvGrpSpPr>
            <a:grpSpLocks/>
          </p:cNvGrpSpPr>
          <p:nvPr/>
        </p:nvGrpSpPr>
        <p:grpSpPr bwMode="auto">
          <a:xfrm>
            <a:off x="642938" y="3071813"/>
            <a:ext cx="2039937" cy="1500187"/>
            <a:chOff x="3536001" y="2071678"/>
            <a:chExt cx="1884393" cy="1500198"/>
          </a:xfrm>
        </p:grpSpPr>
        <p:pic>
          <p:nvPicPr>
            <p:cNvPr id="23" name="Picture 2" descr="\\.psf\Home\Desktop\Immagine 4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621055" y="2143116"/>
              <a:ext cx="1799339" cy="142876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" descr="\\.psf\Home\Desktop\Immagine 4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536001" y="2071678"/>
              <a:ext cx="1799339" cy="142876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" name="Gruppo 36"/>
          <p:cNvGrpSpPr>
            <a:grpSpLocks/>
          </p:cNvGrpSpPr>
          <p:nvPr/>
        </p:nvGrpSpPr>
        <p:grpSpPr bwMode="auto">
          <a:xfrm>
            <a:off x="642938" y="5143500"/>
            <a:ext cx="2019300" cy="1500188"/>
            <a:chOff x="6225329" y="2071678"/>
            <a:chExt cx="1792148" cy="1500198"/>
          </a:xfrm>
        </p:grpSpPr>
        <p:pic>
          <p:nvPicPr>
            <p:cNvPr id="29" name="Picture 2" descr="\\.psf\Home\Desktop\Immagine 4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6309864" y="2143116"/>
              <a:ext cx="1707613" cy="142876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" descr="\\.psf\Home\Desktop\Immagine 4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6225329" y="2071678"/>
              <a:ext cx="1707613" cy="142876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8" name="CasellaDiTesto 37"/>
          <p:cNvSpPr txBox="1">
            <a:spLocks noChangeArrowheads="1"/>
          </p:cNvSpPr>
          <p:nvPr/>
        </p:nvSpPr>
        <p:spPr bwMode="auto">
          <a:xfrm>
            <a:off x="1012825" y="4241800"/>
            <a:ext cx="1357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sz="48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…</a:t>
            </a:r>
          </a:p>
        </p:txBody>
      </p:sp>
      <p:sp>
        <p:nvSpPr>
          <p:cNvPr id="41" name="Freccia a destra con strisce 40"/>
          <p:cNvSpPr/>
          <p:nvPr/>
        </p:nvSpPr>
        <p:spPr>
          <a:xfrm>
            <a:off x="3143250" y="3143250"/>
            <a:ext cx="2071688" cy="1214438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6215063" y="3857625"/>
            <a:ext cx="1857375" cy="8572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kern="1200" dirty="0" err="1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StockQuote</a:t>
            </a:r>
            <a:endParaRPr lang="it-IT" sz="2400" kern="1200" dirty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5" name="Gruppo 87"/>
          <p:cNvGrpSpPr>
            <a:grpSpLocks/>
          </p:cNvGrpSpPr>
          <p:nvPr/>
        </p:nvGrpSpPr>
        <p:grpSpPr bwMode="auto">
          <a:xfrm>
            <a:off x="5597525" y="3214688"/>
            <a:ext cx="2974975" cy="2276475"/>
            <a:chOff x="5598078" y="2714620"/>
            <a:chExt cx="2974450" cy="2277234"/>
          </a:xfrm>
        </p:grpSpPr>
        <p:sp>
          <p:nvSpPr>
            <p:cNvPr id="43" name="Ovale 42"/>
            <p:cNvSpPr/>
            <p:nvPr/>
          </p:nvSpPr>
          <p:spPr>
            <a:xfrm>
              <a:off x="6072657" y="3071926"/>
              <a:ext cx="142850" cy="142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" name="Connettore 1 44"/>
            <p:cNvCxnSpPr>
              <a:stCxn id="43" idx="5"/>
            </p:cNvCxnSpPr>
            <p:nvPr/>
          </p:nvCxnSpPr>
          <p:spPr>
            <a:xfrm rot="16200000" flipH="1">
              <a:off x="6194832" y="3194246"/>
              <a:ext cx="163567" cy="163484"/>
            </a:xfrm>
            <a:prstGeom prst="line">
              <a:avLst/>
            </a:prstGeom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sellaDiTesto 47"/>
            <p:cNvSpPr txBox="1"/>
            <p:nvPr/>
          </p:nvSpPr>
          <p:spPr>
            <a:xfrm>
              <a:off x="5644108" y="2714620"/>
              <a:ext cx="557114" cy="370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kern="1200" dirty="0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  <a:t>Last</a:t>
              </a:r>
            </a:p>
          </p:txBody>
        </p:sp>
        <p:sp>
          <p:nvSpPr>
            <p:cNvPr id="49" name="Ovale 48"/>
            <p:cNvSpPr/>
            <p:nvPr/>
          </p:nvSpPr>
          <p:spPr>
            <a:xfrm>
              <a:off x="7072606" y="3071926"/>
              <a:ext cx="142850" cy="142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0" name="Connettore 1 49"/>
            <p:cNvCxnSpPr>
              <a:stCxn id="49" idx="4"/>
              <a:endCxn id="42" idx="0"/>
            </p:cNvCxnSpPr>
            <p:nvPr/>
          </p:nvCxnSpPr>
          <p:spPr>
            <a:xfrm rot="5400000">
              <a:off x="7071775" y="3285517"/>
              <a:ext cx="142923" cy="1587"/>
            </a:xfrm>
            <a:prstGeom prst="line">
              <a:avLst/>
            </a:prstGeom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asellaDiTesto 50"/>
            <p:cNvSpPr txBox="1"/>
            <p:nvPr/>
          </p:nvSpPr>
          <p:spPr>
            <a:xfrm>
              <a:off x="6858331" y="2714620"/>
              <a:ext cx="555527" cy="370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kern="1200" dirty="0" err="1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  <a:t>Min</a:t>
              </a:r>
              <a:endParaRPr lang="it-IT" kern="1200" dirty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vale 51"/>
            <p:cNvSpPr/>
            <p:nvPr/>
          </p:nvSpPr>
          <p:spPr>
            <a:xfrm>
              <a:off x="8001129" y="3071926"/>
              <a:ext cx="142850" cy="142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3" name="Connettore 1 52"/>
            <p:cNvCxnSpPr>
              <a:stCxn id="52" idx="3"/>
            </p:cNvCxnSpPr>
            <p:nvPr/>
          </p:nvCxnSpPr>
          <p:spPr>
            <a:xfrm rot="5400000">
              <a:off x="7893951" y="3229958"/>
              <a:ext cx="163567" cy="92059"/>
            </a:xfrm>
            <a:prstGeom prst="line">
              <a:avLst/>
            </a:prstGeom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CasellaDiTesto 53"/>
            <p:cNvSpPr txBox="1"/>
            <p:nvPr/>
          </p:nvSpPr>
          <p:spPr>
            <a:xfrm>
              <a:off x="7982082" y="2714620"/>
              <a:ext cx="590446" cy="370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kern="1200" dirty="0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  <a:t>Max</a:t>
              </a:r>
            </a:p>
          </p:txBody>
        </p:sp>
        <p:sp>
          <p:nvSpPr>
            <p:cNvPr id="63" name="Ovale 62"/>
            <p:cNvSpPr/>
            <p:nvPr/>
          </p:nvSpPr>
          <p:spPr>
            <a:xfrm>
              <a:off x="6001232" y="4501152"/>
              <a:ext cx="142850" cy="142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4" name="Connettore 1 63"/>
            <p:cNvCxnSpPr>
              <a:stCxn id="63" idx="7"/>
            </p:cNvCxnSpPr>
            <p:nvPr/>
          </p:nvCxnSpPr>
          <p:spPr>
            <a:xfrm rot="5400000" flipH="1" flipV="1">
              <a:off x="6087657" y="4251098"/>
              <a:ext cx="306490" cy="234909"/>
            </a:xfrm>
            <a:prstGeom prst="line">
              <a:avLst/>
            </a:prstGeom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asellaDiTesto 64"/>
            <p:cNvSpPr txBox="1"/>
            <p:nvPr/>
          </p:nvSpPr>
          <p:spPr>
            <a:xfrm>
              <a:off x="5598078" y="4621843"/>
              <a:ext cx="903129" cy="3700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kern="1200" dirty="0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  <a:t>Volume</a:t>
              </a:r>
            </a:p>
          </p:txBody>
        </p:sp>
        <p:sp>
          <p:nvSpPr>
            <p:cNvPr id="66" name="Ovale 65"/>
            <p:cNvSpPr/>
            <p:nvPr/>
          </p:nvSpPr>
          <p:spPr>
            <a:xfrm>
              <a:off x="7072606" y="4501152"/>
              <a:ext cx="142850" cy="142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7" name="Connettore 1 66"/>
            <p:cNvCxnSpPr>
              <a:stCxn id="42" idx="2"/>
              <a:endCxn id="66" idx="0"/>
            </p:cNvCxnSpPr>
            <p:nvPr/>
          </p:nvCxnSpPr>
          <p:spPr>
            <a:xfrm rot="5400000">
              <a:off x="7000315" y="4357436"/>
              <a:ext cx="285845" cy="1587"/>
            </a:xfrm>
            <a:prstGeom prst="line">
              <a:avLst/>
            </a:prstGeom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asellaDiTesto 67"/>
            <p:cNvSpPr txBox="1"/>
            <p:nvPr/>
          </p:nvSpPr>
          <p:spPr>
            <a:xfrm>
              <a:off x="6748813" y="4621843"/>
              <a:ext cx="823767" cy="3700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kern="1200" dirty="0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  <a:t>52high</a:t>
              </a:r>
            </a:p>
          </p:txBody>
        </p:sp>
        <p:sp>
          <p:nvSpPr>
            <p:cNvPr id="69" name="Ovale 68"/>
            <p:cNvSpPr/>
            <p:nvPr/>
          </p:nvSpPr>
          <p:spPr>
            <a:xfrm>
              <a:off x="8072554" y="4501152"/>
              <a:ext cx="142850" cy="142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0" name="Connettore 1 69"/>
            <p:cNvCxnSpPr>
              <a:endCxn id="69" idx="1"/>
            </p:cNvCxnSpPr>
            <p:nvPr/>
          </p:nvCxnSpPr>
          <p:spPr>
            <a:xfrm rot="16200000" flipH="1">
              <a:off x="7858201" y="4286811"/>
              <a:ext cx="306490" cy="163483"/>
            </a:xfrm>
            <a:prstGeom prst="line">
              <a:avLst/>
            </a:prstGeom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asellaDiTesto 70"/>
            <p:cNvSpPr txBox="1"/>
            <p:nvPr/>
          </p:nvSpPr>
          <p:spPr>
            <a:xfrm>
              <a:off x="7858279" y="4621843"/>
              <a:ext cx="695202" cy="3700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kern="1200" dirty="0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  <a:t>Open</a:t>
              </a:r>
            </a:p>
          </p:txBody>
        </p:sp>
      </p:grpSp>
      <p:sp>
        <p:nvSpPr>
          <p:cNvPr id="35" name="Segnaposto data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18/01/2011</a:t>
            </a:r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" name="Segnaposto numero diapositiva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9A8DDD8-ED4D-4D32-9096-F9E23293F550}" type="slidenum"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46</a:t>
            </a:fld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Segnaposto piè di pagina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defRPr/>
            </a:pPr>
            <a:r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Paolo Atzeni</a:t>
            </a:r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38" grpId="0"/>
      <p:bldP spid="41" grpId="0" animBg="1"/>
      <p:bldP spid="4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Flint goals</a:t>
            </a:r>
          </a:p>
        </p:txBody>
      </p:sp>
      <p:grpSp>
        <p:nvGrpSpPr>
          <p:cNvPr id="2" name="Gruppo 34"/>
          <p:cNvGrpSpPr>
            <a:grpSpLocks/>
          </p:cNvGrpSpPr>
          <p:nvPr/>
        </p:nvGrpSpPr>
        <p:grpSpPr bwMode="auto">
          <a:xfrm>
            <a:off x="642938" y="1428750"/>
            <a:ext cx="2098675" cy="1500188"/>
            <a:chOff x="415242" y="2071678"/>
            <a:chExt cx="2098411" cy="1500198"/>
          </a:xfrm>
        </p:grpSpPr>
        <p:pic>
          <p:nvPicPr>
            <p:cNvPr id="21" name="Picture 2" descr="\\.psf\Home\Desktop\Immagine 4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368" y="2143116"/>
              <a:ext cx="2014285" cy="142876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" descr="\\.psf\Home\Desktop\Immagine 4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5242" y="2071678"/>
              <a:ext cx="2014284" cy="142876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Gruppo 35"/>
          <p:cNvGrpSpPr>
            <a:grpSpLocks/>
          </p:cNvGrpSpPr>
          <p:nvPr/>
        </p:nvGrpSpPr>
        <p:grpSpPr bwMode="auto">
          <a:xfrm>
            <a:off x="642938" y="3071813"/>
            <a:ext cx="2039937" cy="1500187"/>
            <a:chOff x="3536001" y="2071678"/>
            <a:chExt cx="1884393" cy="1500198"/>
          </a:xfrm>
        </p:grpSpPr>
        <p:pic>
          <p:nvPicPr>
            <p:cNvPr id="23" name="Picture 2" descr="\\.psf\Home\Desktop\Immagine 4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621055" y="2143116"/>
              <a:ext cx="1799339" cy="142876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" descr="\\.psf\Home\Desktop\Immagine 4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536001" y="2071678"/>
              <a:ext cx="1799339" cy="142876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" name="Gruppo 36"/>
          <p:cNvGrpSpPr>
            <a:grpSpLocks/>
          </p:cNvGrpSpPr>
          <p:nvPr/>
        </p:nvGrpSpPr>
        <p:grpSpPr bwMode="auto">
          <a:xfrm>
            <a:off x="642938" y="5143500"/>
            <a:ext cx="2019300" cy="1500188"/>
            <a:chOff x="6225329" y="2071678"/>
            <a:chExt cx="1792148" cy="1500198"/>
          </a:xfrm>
        </p:grpSpPr>
        <p:pic>
          <p:nvPicPr>
            <p:cNvPr id="29" name="Picture 2" descr="\\.psf\Home\Desktop\Immagine 4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6309864" y="2143116"/>
              <a:ext cx="1707613" cy="142876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" descr="\\.psf\Home\Desktop\Immagine 4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6225329" y="2071678"/>
              <a:ext cx="1707613" cy="142876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414" name="CasellaDiTesto 37"/>
          <p:cNvSpPr txBox="1">
            <a:spLocks noChangeArrowheads="1"/>
          </p:cNvSpPr>
          <p:nvPr/>
        </p:nvSpPr>
        <p:spPr bwMode="auto">
          <a:xfrm>
            <a:off x="1012825" y="4241800"/>
            <a:ext cx="1357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sz="48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…</a:t>
            </a:r>
          </a:p>
        </p:txBody>
      </p:sp>
      <p:sp>
        <p:nvSpPr>
          <p:cNvPr id="41" name="Freccia a destra con strisce 40"/>
          <p:cNvSpPr/>
          <p:nvPr/>
        </p:nvSpPr>
        <p:spPr>
          <a:xfrm rot="10800000">
            <a:off x="3143250" y="3143250"/>
            <a:ext cx="2071688" cy="1214438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6215063" y="3857625"/>
            <a:ext cx="1857375" cy="8572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kern="1200" dirty="0" err="1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StockQuote</a:t>
            </a:r>
            <a:endParaRPr lang="it-IT" sz="2400" kern="1200" dirty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5" name="Gruppo 87"/>
          <p:cNvGrpSpPr>
            <a:grpSpLocks/>
          </p:cNvGrpSpPr>
          <p:nvPr/>
        </p:nvGrpSpPr>
        <p:grpSpPr bwMode="auto">
          <a:xfrm>
            <a:off x="5597525" y="3214688"/>
            <a:ext cx="2974975" cy="2276475"/>
            <a:chOff x="5598078" y="2714620"/>
            <a:chExt cx="2974450" cy="2277234"/>
          </a:xfrm>
        </p:grpSpPr>
        <p:sp>
          <p:nvSpPr>
            <p:cNvPr id="43" name="Ovale 42"/>
            <p:cNvSpPr/>
            <p:nvPr/>
          </p:nvSpPr>
          <p:spPr>
            <a:xfrm>
              <a:off x="6072657" y="3071926"/>
              <a:ext cx="142850" cy="142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" name="Connettore 1 44"/>
            <p:cNvCxnSpPr>
              <a:stCxn id="43" idx="5"/>
            </p:cNvCxnSpPr>
            <p:nvPr/>
          </p:nvCxnSpPr>
          <p:spPr>
            <a:xfrm rot="16200000" flipH="1">
              <a:off x="6194832" y="3194246"/>
              <a:ext cx="163567" cy="163484"/>
            </a:xfrm>
            <a:prstGeom prst="line">
              <a:avLst/>
            </a:prstGeom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sellaDiTesto 47"/>
            <p:cNvSpPr txBox="1"/>
            <p:nvPr/>
          </p:nvSpPr>
          <p:spPr>
            <a:xfrm>
              <a:off x="5644108" y="2714620"/>
              <a:ext cx="557114" cy="370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kern="1200" dirty="0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  <a:t>Last</a:t>
              </a:r>
            </a:p>
          </p:txBody>
        </p:sp>
        <p:sp>
          <p:nvSpPr>
            <p:cNvPr id="49" name="Ovale 48"/>
            <p:cNvSpPr/>
            <p:nvPr/>
          </p:nvSpPr>
          <p:spPr>
            <a:xfrm>
              <a:off x="7072606" y="3071926"/>
              <a:ext cx="142850" cy="142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0" name="Connettore 1 49"/>
            <p:cNvCxnSpPr>
              <a:stCxn id="49" idx="4"/>
              <a:endCxn id="42" idx="0"/>
            </p:cNvCxnSpPr>
            <p:nvPr/>
          </p:nvCxnSpPr>
          <p:spPr>
            <a:xfrm rot="5400000">
              <a:off x="7071775" y="3285517"/>
              <a:ext cx="142923" cy="1587"/>
            </a:xfrm>
            <a:prstGeom prst="line">
              <a:avLst/>
            </a:prstGeom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asellaDiTesto 50"/>
            <p:cNvSpPr txBox="1"/>
            <p:nvPr/>
          </p:nvSpPr>
          <p:spPr>
            <a:xfrm>
              <a:off x="6858331" y="2714620"/>
              <a:ext cx="555527" cy="370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kern="1200" dirty="0" err="1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  <a:t>Min</a:t>
              </a:r>
              <a:endParaRPr lang="it-IT" kern="1200" dirty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vale 51"/>
            <p:cNvSpPr/>
            <p:nvPr/>
          </p:nvSpPr>
          <p:spPr>
            <a:xfrm>
              <a:off x="8001129" y="3071926"/>
              <a:ext cx="142850" cy="142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3" name="Connettore 1 52"/>
            <p:cNvCxnSpPr>
              <a:stCxn id="52" idx="3"/>
            </p:cNvCxnSpPr>
            <p:nvPr/>
          </p:nvCxnSpPr>
          <p:spPr>
            <a:xfrm rot="5400000">
              <a:off x="7893951" y="3229958"/>
              <a:ext cx="163567" cy="92059"/>
            </a:xfrm>
            <a:prstGeom prst="line">
              <a:avLst/>
            </a:prstGeom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CasellaDiTesto 53"/>
            <p:cNvSpPr txBox="1"/>
            <p:nvPr/>
          </p:nvSpPr>
          <p:spPr>
            <a:xfrm>
              <a:off x="7982082" y="2714620"/>
              <a:ext cx="590446" cy="370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kern="1200" dirty="0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  <a:t>Max</a:t>
              </a:r>
            </a:p>
          </p:txBody>
        </p:sp>
        <p:sp>
          <p:nvSpPr>
            <p:cNvPr id="63" name="Ovale 62"/>
            <p:cNvSpPr/>
            <p:nvPr/>
          </p:nvSpPr>
          <p:spPr>
            <a:xfrm>
              <a:off x="6001232" y="4501152"/>
              <a:ext cx="142850" cy="142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4" name="Connettore 1 63"/>
            <p:cNvCxnSpPr>
              <a:stCxn id="63" idx="7"/>
            </p:cNvCxnSpPr>
            <p:nvPr/>
          </p:nvCxnSpPr>
          <p:spPr>
            <a:xfrm rot="5400000" flipH="1" flipV="1">
              <a:off x="6087657" y="4251098"/>
              <a:ext cx="306490" cy="234909"/>
            </a:xfrm>
            <a:prstGeom prst="line">
              <a:avLst/>
            </a:prstGeom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asellaDiTesto 64"/>
            <p:cNvSpPr txBox="1"/>
            <p:nvPr/>
          </p:nvSpPr>
          <p:spPr>
            <a:xfrm>
              <a:off x="5598078" y="4621843"/>
              <a:ext cx="903129" cy="3700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kern="1200" dirty="0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  <a:t>Volume</a:t>
              </a:r>
            </a:p>
          </p:txBody>
        </p:sp>
        <p:sp>
          <p:nvSpPr>
            <p:cNvPr id="66" name="Ovale 65"/>
            <p:cNvSpPr/>
            <p:nvPr/>
          </p:nvSpPr>
          <p:spPr>
            <a:xfrm>
              <a:off x="7072606" y="4501152"/>
              <a:ext cx="142850" cy="142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7" name="Connettore 1 66"/>
            <p:cNvCxnSpPr>
              <a:stCxn id="42" idx="2"/>
              <a:endCxn id="66" idx="0"/>
            </p:cNvCxnSpPr>
            <p:nvPr/>
          </p:nvCxnSpPr>
          <p:spPr>
            <a:xfrm rot="5400000">
              <a:off x="7000315" y="4357436"/>
              <a:ext cx="285845" cy="1587"/>
            </a:xfrm>
            <a:prstGeom prst="line">
              <a:avLst/>
            </a:prstGeom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asellaDiTesto 67"/>
            <p:cNvSpPr txBox="1"/>
            <p:nvPr/>
          </p:nvSpPr>
          <p:spPr>
            <a:xfrm>
              <a:off x="6748813" y="4621843"/>
              <a:ext cx="823767" cy="3700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kern="1200" dirty="0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  <a:t>52high</a:t>
              </a:r>
            </a:p>
          </p:txBody>
        </p:sp>
        <p:sp>
          <p:nvSpPr>
            <p:cNvPr id="69" name="Ovale 68"/>
            <p:cNvSpPr/>
            <p:nvPr/>
          </p:nvSpPr>
          <p:spPr>
            <a:xfrm>
              <a:off x="8072554" y="4501152"/>
              <a:ext cx="142850" cy="142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0" name="Connettore 1 69"/>
            <p:cNvCxnSpPr>
              <a:endCxn id="69" idx="1"/>
            </p:cNvCxnSpPr>
            <p:nvPr/>
          </p:nvCxnSpPr>
          <p:spPr>
            <a:xfrm rot="16200000" flipH="1">
              <a:off x="7858201" y="4286811"/>
              <a:ext cx="306490" cy="163483"/>
            </a:xfrm>
            <a:prstGeom prst="line">
              <a:avLst/>
            </a:prstGeom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asellaDiTesto 70"/>
            <p:cNvSpPr txBox="1"/>
            <p:nvPr/>
          </p:nvSpPr>
          <p:spPr>
            <a:xfrm>
              <a:off x="7858279" y="4621843"/>
              <a:ext cx="695202" cy="3700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kern="1200" dirty="0">
                  <a:solidFill>
                    <a:srgbClr val="EEECE1">
                      <a:lumMod val="25000"/>
                    </a:srgbClr>
                  </a:solidFill>
                  <a:latin typeface="Calibri"/>
                  <a:ea typeface="+mn-ea"/>
                  <a:cs typeface="+mn-cs"/>
                </a:rPr>
                <a:t>Open</a:t>
              </a:r>
            </a:p>
          </p:txBody>
        </p:sp>
      </p:grpSp>
      <p:sp>
        <p:nvSpPr>
          <p:cNvPr id="35" name="Freccia in giù 34"/>
          <p:cNvSpPr/>
          <p:nvPr/>
        </p:nvSpPr>
        <p:spPr>
          <a:xfrm>
            <a:off x="6572250" y="1785938"/>
            <a:ext cx="1143000" cy="121443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Q</a:t>
            </a:r>
          </a:p>
        </p:txBody>
      </p:sp>
      <p:sp>
        <p:nvSpPr>
          <p:cNvPr id="36" name="CasellaDiTesto 35"/>
          <p:cNvSpPr txBox="1">
            <a:spLocks noChangeArrowheads="1"/>
          </p:cNvSpPr>
          <p:nvPr/>
        </p:nvSpPr>
        <p:spPr bwMode="auto">
          <a:xfrm>
            <a:off x="142875" y="1857375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sz="20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q</a:t>
            </a:r>
            <a:r>
              <a:rPr lang="it-IT" sz="2000" kern="1200" baseline="-250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37" name="CasellaDiTesto 36"/>
          <p:cNvSpPr txBox="1">
            <a:spLocks noChangeArrowheads="1"/>
          </p:cNvSpPr>
          <p:nvPr/>
        </p:nvSpPr>
        <p:spPr bwMode="auto">
          <a:xfrm>
            <a:off x="142875" y="3416300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sz="20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q</a:t>
            </a:r>
            <a:r>
              <a:rPr lang="it-IT" sz="2000" kern="1200" baseline="-250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39" name="CasellaDiTesto 38"/>
          <p:cNvSpPr txBox="1">
            <a:spLocks noChangeArrowheads="1"/>
          </p:cNvSpPr>
          <p:nvPr/>
        </p:nvSpPr>
        <p:spPr bwMode="auto">
          <a:xfrm>
            <a:off x="142875" y="5559425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t-IT" sz="20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q</a:t>
            </a:r>
            <a:r>
              <a:rPr lang="it-IT" sz="2000" kern="1200" baseline="-250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n</a:t>
            </a:r>
          </a:p>
        </p:txBody>
      </p:sp>
      <p:sp>
        <p:nvSpPr>
          <p:cNvPr id="38" name="Segnaposto data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18/01/2011</a:t>
            </a:r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Segnaposto numero diapositiva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9A8DDD8-ED4D-4D32-9096-F9E23293F550}" type="slidenum"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47</a:t>
            </a:fld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Segnaposto piè di pagina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defRPr/>
            </a:pPr>
            <a:r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Paolo Atzeni</a:t>
            </a:r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  <p:bldP spid="36" grpId="0"/>
      <p:bldP spid="37" grpId="0"/>
      <p:bldP spid="3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Extraction and Integration</a:t>
            </a:r>
            <a:endParaRPr lang="en-US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Flint builds on the observation that although structured information is spread across a myriad of sources, the web scale implies a relevant redundancy, which is apparent </a:t>
            </a:r>
          </a:p>
          <a:p>
            <a:pPr lvl="1">
              <a:defRPr/>
            </a:pPr>
            <a:r>
              <a:rPr lang="en-US" dirty="0" smtClean="0"/>
              <a:t>at the </a:t>
            </a:r>
            <a:r>
              <a:rPr lang="en-US" dirty="0" err="1" smtClean="0"/>
              <a:t>intensional</a:t>
            </a:r>
            <a:r>
              <a:rPr lang="en-US" dirty="0" smtClean="0"/>
              <a:t> level: many sources share a core set of attributes</a:t>
            </a:r>
          </a:p>
          <a:p>
            <a:pPr lvl="1">
              <a:defRPr/>
            </a:pPr>
            <a:r>
              <a:rPr lang="en-US" dirty="0" smtClean="0"/>
              <a:t>at the extensional level: many instances occur in a number of sources</a:t>
            </a:r>
          </a:p>
          <a:p>
            <a:pPr>
              <a:defRPr/>
            </a:pPr>
            <a:r>
              <a:rPr lang="en-US" dirty="0" smtClean="0"/>
              <a:t>The extraction and integration algorithm takes advantage of the coupling of the wrapper inference and the data integration tasks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18/01/2011</a:t>
            </a:r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9A8DDD8-ED4D-4D32-9096-F9E23293F550}" type="slidenum"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48</a:t>
            </a:fld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defRPr/>
            </a:pPr>
            <a:r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Paolo Atzeni</a:t>
            </a:r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Flint main components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crawling algorithm  that gathers collections of pages containing data of interest</a:t>
            </a:r>
          </a:p>
          <a:p>
            <a:pPr>
              <a:defRPr/>
            </a:pPr>
            <a:r>
              <a:rPr lang="en-US" dirty="0" smtClean="0"/>
              <a:t>a wrapper inference and data integration algorithm that automatically extracts and integrates data from pages collected by the crawler</a:t>
            </a:r>
          </a:p>
          <a:p>
            <a:pPr>
              <a:defRPr/>
            </a:pPr>
            <a:r>
              <a:rPr lang="en-US" dirty="0" smtClean="0"/>
              <a:t>a framework to evaluate (in probabilistic terms) the quality of the extracted data and the reliability/trustiness of the sources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18/01/2011</a:t>
            </a:r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9A8DDD8-ED4D-4D32-9096-F9E23293F550}" type="slidenum"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49</a:t>
            </a:fld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defRPr/>
            </a:pPr>
            <a:r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Paolo Atzeni</a:t>
            </a:r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do </a:t>
            </a:r>
            <a:r>
              <a:rPr lang="it-IT" dirty="0" err="1" smtClean="0"/>
              <a:t>we</a:t>
            </a:r>
            <a:r>
              <a:rPr lang="it-IT" dirty="0" smtClean="0"/>
              <a:t> do </a:t>
            </a:r>
            <a:r>
              <a:rPr lang="it-IT" dirty="0" err="1" smtClean="0"/>
              <a:t>with</a:t>
            </a:r>
            <a:r>
              <a:rPr lang="it-IT" dirty="0" smtClean="0"/>
              <a:t> the Web?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Everything</a:t>
            </a:r>
            <a:r>
              <a:rPr lang="it-IT" dirty="0" smtClean="0"/>
              <a:t>!</a:t>
            </a:r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often</a:t>
            </a:r>
            <a:r>
              <a:rPr lang="it-IT" dirty="0" smtClean="0"/>
              <a:t> </a:t>
            </a:r>
            <a:r>
              <a:rPr lang="it-IT" dirty="0" err="1" smtClean="0"/>
              <a:t>search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items</a:t>
            </a:r>
            <a:r>
              <a:rPr lang="it-IT" dirty="0" smtClean="0"/>
              <a:t>, and </a:t>
            </a:r>
            <a:r>
              <a:rPr lang="it-IT" dirty="0" err="1" smtClean="0"/>
              <a:t>search</a:t>
            </a:r>
            <a:r>
              <a:rPr lang="it-IT" dirty="0" smtClean="0"/>
              <a:t> </a:t>
            </a:r>
            <a:r>
              <a:rPr lang="it-IT" dirty="0" err="1" smtClean="0"/>
              <a:t>engines</a:t>
            </a:r>
            <a:r>
              <a:rPr lang="it-IT" dirty="0" smtClean="0"/>
              <a:t> are ok</a:t>
            </a:r>
          </a:p>
          <a:p>
            <a:r>
              <a:rPr lang="it-IT" dirty="0" smtClean="0"/>
              <a:t>In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cases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more </a:t>
            </a: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things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the </a:t>
            </a:r>
            <a:r>
              <a:rPr lang="it-IT" dirty="0" err="1" smtClean="0"/>
              <a:t>reason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Frederic </a:t>
            </a:r>
            <a:r>
              <a:rPr lang="it-IT" dirty="0" err="1" smtClean="0"/>
              <a:t>Joliot-Curie</a:t>
            </a:r>
            <a:r>
              <a:rPr lang="it-IT" dirty="0" smtClean="0"/>
              <a:t> (a </a:t>
            </a:r>
            <a:r>
              <a:rPr lang="en-US" dirty="0" smtClean="0"/>
              <a:t>French physicist and Nobel laureate, son in law of P. and M. Curie)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popular</a:t>
            </a:r>
            <a:r>
              <a:rPr lang="it-IT" dirty="0" smtClean="0"/>
              <a:t> in Bulgaria (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r>
              <a:rPr lang="it-IT" dirty="0" smtClean="0"/>
              <a:t>, the International House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Scientists</a:t>
            </a:r>
            <a:r>
              <a:rPr lang="it-IT" dirty="0" smtClean="0"/>
              <a:t> in </a:t>
            </a:r>
            <a:r>
              <a:rPr lang="it-IT" dirty="0" err="1" smtClean="0"/>
              <a:t>Varna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named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him</a:t>
            </a:r>
            <a:r>
              <a:rPr lang="it-IT" dirty="0" smtClean="0"/>
              <a:t>)?</a:t>
            </a:r>
          </a:p>
          <a:p>
            <a:pPr lvl="1"/>
            <a:r>
              <a:rPr lang="it-IT" dirty="0" err="1" smtClean="0"/>
              <a:t>Find</a:t>
            </a:r>
            <a:r>
              <a:rPr lang="it-IT" dirty="0" smtClean="0"/>
              <a:t> a </a:t>
            </a:r>
            <a:r>
              <a:rPr lang="it-IT" dirty="0" err="1" smtClean="0"/>
              <a:t>list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qualified</a:t>
            </a:r>
            <a:r>
              <a:rPr lang="it-IT" dirty="0" smtClean="0"/>
              <a:t> database </a:t>
            </a:r>
            <a:r>
              <a:rPr lang="it-IT" dirty="0" err="1" smtClean="0"/>
              <a:t>researchers</a:t>
            </a:r>
            <a:r>
              <a:rPr lang="it-IT" dirty="0" smtClean="0"/>
              <a:t> </a:t>
            </a:r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never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in the VLDB PC and </a:t>
            </a:r>
            <a:r>
              <a:rPr lang="it-IT" dirty="0" err="1" smtClean="0"/>
              <a:t>deserve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belong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provide</a:t>
            </a:r>
            <a:r>
              <a:rPr lang="it-IT" dirty="0" smtClean="0"/>
              <a:t> </a:t>
            </a:r>
            <a:r>
              <a:rPr lang="it-IT" dirty="0" err="1" smtClean="0"/>
              <a:t>solutions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problems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give</a:t>
            </a:r>
            <a:r>
              <a:rPr lang="it-IT" dirty="0" smtClean="0"/>
              <a:t> </a:t>
            </a:r>
            <a:r>
              <a:rPr lang="it-IT" dirty="0" err="1" smtClean="0"/>
              <a:t>hints</a:t>
            </a:r>
            <a:endParaRPr lang="it-IT" dirty="0" smtClean="0"/>
          </a:p>
          <a:p>
            <a:pPr lvl="1"/>
            <a:r>
              <a:rPr lang="it-IT" dirty="0" err="1" smtClean="0"/>
              <a:t>Semantics</a:t>
            </a:r>
            <a:endParaRPr lang="it-IT" dirty="0" smtClean="0"/>
          </a:p>
          <a:p>
            <a:pPr lvl="1"/>
            <a:r>
              <a:rPr lang="it-IT" dirty="0" err="1" smtClean="0"/>
              <a:t>Structure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D6EB-CEDA-48B7-8E5C-BE2241879FC4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Crawling</a:t>
            </a:r>
            <a:endParaRPr lang="en-US" dirty="0" smtClean="0"/>
          </a:p>
        </p:txBody>
      </p:sp>
      <p:sp>
        <p:nvSpPr>
          <p:cNvPr id="614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as input a small set of sample pages from distinct web sites</a:t>
            </a:r>
          </a:p>
          <a:p>
            <a:r>
              <a:rPr lang="en-US" dirty="0" smtClean="0"/>
              <a:t>The system automatically discovers pages containing data about other instances of the conceptual entity exemplified by the input samples</a:t>
            </a:r>
            <a:endParaRPr lang="it-IT" dirty="0" smtClean="0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755650" y="3717924"/>
            <a:ext cx="1368425" cy="2263775"/>
            <a:chOff x="476" y="2750"/>
            <a:chExt cx="862" cy="1426"/>
          </a:xfrm>
        </p:grpSpPr>
        <p:pic>
          <p:nvPicPr>
            <p:cNvPr id="6174" name="Picture 20" descr="Immagin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6" y="3430"/>
              <a:ext cx="829" cy="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5" name="Picture 15"/>
            <p:cNvPicPr>
              <a:picLocks noChangeAspect="1" noChangeArrowheads="1"/>
            </p:cNvPicPr>
            <p:nvPr/>
          </p:nvPicPr>
          <p:blipFill>
            <a:blip r:embed="rId4"/>
            <a:srcRect t="11870" r="40015" b="32509"/>
            <a:stretch>
              <a:fillRect/>
            </a:stretch>
          </p:blipFill>
          <p:spPr bwMode="auto">
            <a:xfrm>
              <a:off x="476" y="2750"/>
              <a:ext cx="862" cy="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2484438" y="4221162"/>
            <a:ext cx="1943100" cy="936625"/>
          </a:xfrm>
          <a:prstGeom prst="rightArrow">
            <a:avLst>
              <a:gd name="adj1" fmla="val 50000"/>
              <a:gd name="adj2" fmla="val 51864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4787900" y="3357562"/>
            <a:ext cx="4033838" cy="2852737"/>
            <a:chOff x="3016" y="2523"/>
            <a:chExt cx="2541" cy="1797"/>
          </a:xfrm>
        </p:grpSpPr>
        <p:pic>
          <p:nvPicPr>
            <p:cNvPr id="6151" name="Picture 44" descr="Immagin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59" y="3657"/>
              <a:ext cx="59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45" descr="Immagin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13" y="2568"/>
              <a:ext cx="59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23" descr="Immagin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61" y="2659"/>
              <a:ext cx="59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24" descr="Immagin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77" y="3430"/>
              <a:ext cx="635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25" descr="Immagin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59" y="2523"/>
              <a:ext cx="470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27" descr="Immagin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07" y="3339"/>
              <a:ext cx="54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26" descr="Immagin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14" y="3022"/>
              <a:ext cx="545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28" descr="Immagin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60" y="3430"/>
              <a:ext cx="635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29" descr="Immagin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43" y="2795"/>
              <a:ext cx="635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30" descr="Immagin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16" y="3022"/>
              <a:ext cx="635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1" name="Picture 31" descr="Immagin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68" y="2704"/>
              <a:ext cx="470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2" name="Picture 32" descr="Immagin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04" y="2840"/>
              <a:ext cx="470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3" name="Picture 33" descr="Immagin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40" y="2976"/>
              <a:ext cx="470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4" name="Picture 34" descr="Immagin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12" y="3793"/>
              <a:ext cx="545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5" name="Picture 35" descr="Immagin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34" y="3203"/>
              <a:ext cx="545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6" name="Picture 36" descr="Immagin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60" y="3748"/>
              <a:ext cx="545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7" name="Picture 37" descr="Immagin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332" y="2659"/>
              <a:ext cx="545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8" name="Picture 38" descr="Immagin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69" y="3339"/>
              <a:ext cx="54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9" name="Picture 39" descr="Immagin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88" y="3566"/>
              <a:ext cx="54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0" name="Picture 40" descr="Immagin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51" y="2614"/>
              <a:ext cx="54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1" name="Picture 41" descr="Immagin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13" y="3923"/>
              <a:ext cx="54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2" name="Picture 42" descr="Immagin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85" y="3385"/>
              <a:ext cx="59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3" name="Picture 43" descr="Immagin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51" y="2976"/>
              <a:ext cx="59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D6EB-CEDA-48B7-8E5C-BE2241879FC4}" type="slidenum">
              <a:rPr lang="it-IT" smtClean="0"/>
              <a:pPr/>
              <a:t>50</a:t>
            </a:fld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crawler, approach</a:t>
            </a:r>
            <a:endParaRPr lang="en-US" dirty="0" smtClean="0"/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Given a bunch of sample pages</a:t>
            </a:r>
          </a:p>
          <a:p>
            <a:pPr eaLnBrk="1" hangingPunct="1"/>
            <a:r>
              <a:rPr lang="en-GB" smtClean="0"/>
              <a:t>crawl the web sites of the sample pages to gather other pages offering the same type of information</a:t>
            </a:r>
          </a:p>
          <a:p>
            <a:pPr eaLnBrk="1" hangingPunct="1"/>
            <a:r>
              <a:rPr lang="en-GB" smtClean="0"/>
              <a:t>extract a set of keywords that describe the underlying entity</a:t>
            </a:r>
          </a:p>
          <a:p>
            <a:pPr eaLnBrk="1" hangingPunct="1"/>
            <a:r>
              <a:rPr lang="en-GB" smtClean="0"/>
              <a:t>do</a:t>
            </a:r>
          </a:p>
          <a:p>
            <a:pPr lvl="1" eaLnBrk="1" hangingPunct="1"/>
            <a:r>
              <a:rPr lang="en-GB" smtClean="0"/>
              <a:t>launch web searches to find other sources with pages that contain instances of the target entity</a:t>
            </a:r>
          </a:p>
          <a:p>
            <a:pPr lvl="1" eaLnBrk="1" hangingPunct="1"/>
            <a:r>
              <a:rPr lang="en-GB" smtClean="0"/>
              <a:t>analyze the results to filter out irrelevant pages  </a:t>
            </a:r>
          </a:p>
          <a:p>
            <a:pPr lvl="1" eaLnBrk="1" hangingPunct="1"/>
            <a:r>
              <a:rPr lang="en-GB" smtClean="0"/>
              <a:t>crawl the new sources to gather new pages</a:t>
            </a:r>
          </a:p>
          <a:p>
            <a:pPr eaLnBrk="1" hangingPunct="1"/>
            <a:r>
              <a:rPr lang="en-GB" smtClean="0"/>
              <a:t>while new pages are found</a:t>
            </a:r>
            <a:endParaRPr lang="it-IT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D6EB-CEDA-48B7-8E5C-BE2241879FC4}" type="slidenum">
              <a:rPr lang="it-IT" smtClean="0"/>
              <a:pPr/>
              <a:t>51</a:t>
            </a:fld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Data and Sources Reliability</a:t>
            </a:r>
            <a:endParaRPr lang="en-US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Redundancy among autonomous and heterogeneous sources implies inconsistencies and conflicts in the integrated data because sources can provide different values for the same property of a given object</a:t>
            </a:r>
          </a:p>
          <a:p>
            <a:pPr>
              <a:defRPr/>
            </a:pPr>
            <a:r>
              <a:rPr lang="en-US" dirty="0" smtClean="0"/>
              <a:t>A concrete example: on April 21th 2009, the open trade for the Sun </a:t>
            </a:r>
            <a:r>
              <a:rPr lang="en-US" dirty="0" err="1" smtClean="0"/>
              <a:t>Microsystem</a:t>
            </a:r>
            <a:r>
              <a:rPr lang="en-US" dirty="0" smtClean="0"/>
              <a:t> Inc. stock quote published by the CNN Money, Google Finance, and Yahoo! Finance web sites, was 9.17, 9.15 and 9.15, respectively.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18/01/2011</a:t>
            </a:r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9A8DDD8-ED4D-4D32-9096-F9E23293F550}" type="slidenum"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52</a:t>
            </a:fld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defRPr/>
            </a:pPr>
            <a:r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Paolo Atzeni</a:t>
            </a:r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tangolo 48"/>
          <p:cNvSpPr/>
          <p:nvPr/>
        </p:nvSpPr>
        <p:spPr>
          <a:xfrm>
            <a:off x="1071563" y="1500188"/>
            <a:ext cx="6500812" cy="3286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kern="1200" dirty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Flint</a:t>
            </a:r>
            <a:endParaRPr lang="it-IT" b="1" kern="1200" dirty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43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System architecture</a:t>
            </a:r>
          </a:p>
        </p:txBody>
      </p:sp>
      <p:pic>
        <p:nvPicPr>
          <p:cNvPr id="6" name="Picture 2" descr="\\.psf\Home\Desktop\Immagine 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389063"/>
            <a:ext cx="558800" cy="396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9" name="Picture 2" descr="\\.psf\Home\Desktop\Immagine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190750"/>
            <a:ext cx="571500" cy="3952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2" name="Picture 2" descr="\\.psf\Home\Desktop\Immagine 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049588"/>
            <a:ext cx="571500" cy="395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14" name="Disco magnetico 13"/>
          <p:cNvSpPr/>
          <p:nvPr/>
        </p:nvSpPr>
        <p:spPr>
          <a:xfrm>
            <a:off x="7286625" y="5357813"/>
            <a:ext cx="857250" cy="1285875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kern="1200" dirty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428750" y="1674813"/>
            <a:ext cx="1571625" cy="142875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kern="1200" dirty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Web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kern="1200" dirty="0" err="1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Search</a:t>
            </a:r>
            <a:endParaRPr lang="it-IT" sz="2800" b="1" kern="1200" dirty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600" b="1" kern="1200" dirty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9" name="Connettore 2 18"/>
          <p:cNvCxnSpPr>
            <a:stCxn id="9" idx="3"/>
            <a:endCxn id="15" idx="1"/>
          </p:cNvCxnSpPr>
          <p:nvPr/>
        </p:nvCxnSpPr>
        <p:spPr>
          <a:xfrm>
            <a:off x="714375" y="2387600"/>
            <a:ext cx="714375" cy="158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Forma 22"/>
          <p:cNvCxnSpPr>
            <a:stCxn id="6" idx="3"/>
          </p:cNvCxnSpPr>
          <p:nvPr/>
        </p:nvCxnSpPr>
        <p:spPr>
          <a:xfrm>
            <a:off x="701675" y="1587500"/>
            <a:ext cx="227013" cy="1658938"/>
          </a:xfrm>
          <a:prstGeom prst="bentConnector2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endCxn id="12" idx="3"/>
          </p:cNvCxnSpPr>
          <p:nvPr/>
        </p:nvCxnSpPr>
        <p:spPr>
          <a:xfrm rot="10800000" flipV="1">
            <a:off x="714375" y="3246438"/>
            <a:ext cx="21431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4214813" y="2071688"/>
            <a:ext cx="2786062" cy="64293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kern="1200" dirty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Data </a:t>
            </a:r>
            <a:r>
              <a:rPr lang="it-IT" sz="2800" b="1" kern="1200" dirty="0" err="1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Extraction</a:t>
            </a:r>
            <a:endParaRPr lang="it-IT" b="1" kern="1200" dirty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4214813" y="3500438"/>
            <a:ext cx="2786062" cy="64293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kern="1200" dirty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Data </a:t>
            </a:r>
            <a:r>
              <a:rPr lang="it-IT" sz="2800" b="1" kern="1200" dirty="0" err="1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Integration</a:t>
            </a:r>
            <a:endParaRPr lang="it-IT" b="1" kern="1200" dirty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5" name="Forma 34"/>
          <p:cNvCxnSpPr>
            <a:stCxn id="32" idx="2"/>
            <a:endCxn id="14" idx="2"/>
          </p:cNvCxnSpPr>
          <p:nvPr/>
        </p:nvCxnSpPr>
        <p:spPr>
          <a:xfrm rot="16200000" flipH="1">
            <a:off x="5518944" y="4233069"/>
            <a:ext cx="1857375" cy="1677987"/>
          </a:xfrm>
          <a:prstGeom prst="bentConnector2">
            <a:avLst/>
          </a:prstGeom>
          <a:ln w="381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stCxn id="31" idx="2"/>
            <a:endCxn id="32" idx="0"/>
          </p:cNvCxnSpPr>
          <p:nvPr/>
        </p:nvCxnSpPr>
        <p:spPr>
          <a:xfrm rot="5400000">
            <a:off x="5214938" y="3108325"/>
            <a:ext cx="785812" cy="158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 rot="5400000" flipH="1" flipV="1">
            <a:off x="5893593" y="3107532"/>
            <a:ext cx="785813" cy="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rot="16200000" flipH="1">
            <a:off x="964406" y="4158457"/>
            <a:ext cx="2071687" cy="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rot="5400000">
            <a:off x="1355725" y="4122738"/>
            <a:ext cx="2001837" cy="158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15" idx="3"/>
            <a:endCxn id="31" idx="1"/>
          </p:cNvCxnSpPr>
          <p:nvPr/>
        </p:nvCxnSpPr>
        <p:spPr>
          <a:xfrm>
            <a:off x="3000375" y="2389188"/>
            <a:ext cx="1214438" cy="4762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26"/>
          <p:cNvGrpSpPr>
            <a:grpSpLocks/>
          </p:cNvGrpSpPr>
          <p:nvPr/>
        </p:nvGrpSpPr>
        <p:grpSpPr bwMode="auto">
          <a:xfrm>
            <a:off x="1428750" y="5214938"/>
            <a:ext cx="1571625" cy="1571625"/>
            <a:chOff x="1428750" y="5214938"/>
            <a:chExt cx="1571625" cy="1571625"/>
          </a:xfrm>
        </p:grpSpPr>
        <p:pic>
          <p:nvPicPr>
            <p:cNvPr id="18453" name="Picture 2" descr="C:\Documents and Settings\Administrator\Desktop\presentazione_flint\th_web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28750" y="5214938"/>
              <a:ext cx="1571625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CasellaDiTesto 23"/>
            <p:cNvSpPr txBox="1"/>
            <p:nvPr/>
          </p:nvSpPr>
          <p:spPr>
            <a:xfrm>
              <a:off x="1449388" y="5762625"/>
              <a:ext cx="1503362" cy="523875"/>
            </a:xfrm>
            <a:prstGeom prst="rect">
              <a:avLst/>
            </a:prstGeom>
            <a:noFill/>
            <a:effectLst>
              <a:outerShdw blurRad="203200" dir="1200000" algn="tl" rotWithShape="0">
                <a:schemeClr val="tx1">
                  <a:alpha val="77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2800" b="1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The Web</a:t>
              </a:r>
              <a:endParaRPr lang="it-IT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18/01/2011</a:t>
            </a:r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9A8DDD8-ED4D-4D32-9096-F9E23293F550}" type="slidenum"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53</a:t>
            </a:fld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defRPr/>
            </a:pPr>
            <a:r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Paolo Atzeni</a:t>
            </a:r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1" grpId="0" animBg="1"/>
      <p:bldP spid="3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tangolo 48"/>
          <p:cNvSpPr/>
          <p:nvPr/>
        </p:nvSpPr>
        <p:spPr>
          <a:xfrm>
            <a:off x="1071563" y="1500188"/>
            <a:ext cx="6500812" cy="3286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kern="1200" dirty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Flint</a:t>
            </a:r>
            <a:endParaRPr lang="it-IT" b="1" kern="1200" dirty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96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System architecture</a:t>
            </a:r>
          </a:p>
        </p:txBody>
      </p:sp>
      <p:pic>
        <p:nvPicPr>
          <p:cNvPr id="6" name="Picture 2" descr="\\.psf\Home\Desktop\Immagine 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389063"/>
            <a:ext cx="558800" cy="396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9" name="Picture 2" descr="\\.psf\Home\Desktop\Immagine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190750"/>
            <a:ext cx="571500" cy="3952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2" name="Picture 2" descr="\\.psf\Home\Desktop\Immagine 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049588"/>
            <a:ext cx="571500" cy="395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14" name="Disco magnetico 13"/>
          <p:cNvSpPr/>
          <p:nvPr/>
        </p:nvSpPr>
        <p:spPr>
          <a:xfrm>
            <a:off x="7286625" y="5357813"/>
            <a:ext cx="857250" cy="1285875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kern="1200" dirty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428750" y="1674813"/>
            <a:ext cx="1571625" cy="142875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kern="1200" dirty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Web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kern="1200" dirty="0" err="1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search</a:t>
            </a:r>
            <a:endParaRPr lang="it-IT" b="1" kern="1200" dirty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9" name="Connettore 2 18"/>
          <p:cNvCxnSpPr>
            <a:stCxn id="9" idx="3"/>
            <a:endCxn id="15" idx="1"/>
          </p:cNvCxnSpPr>
          <p:nvPr/>
        </p:nvCxnSpPr>
        <p:spPr>
          <a:xfrm>
            <a:off x="714375" y="2387600"/>
            <a:ext cx="714375" cy="158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Forma 22"/>
          <p:cNvCxnSpPr>
            <a:stCxn id="6" idx="3"/>
          </p:cNvCxnSpPr>
          <p:nvPr/>
        </p:nvCxnSpPr>
        <p:spPr>
          <a:xfrm>
            <a:off x="701675" y="1587500"/>
            <a:ext cx="227013" cy="1658938"/>
          </a:xfrm>
          <a:prstGeom prst="bentConnector2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endCxn id="12" idx="3"/>
          </p:cNvCxnSpPr>
          <p:nvPr/>
        </p:nvCxnSpPr>
        <p:spPr>
          <a:xfrm rot="10800000" flipV="1">
            <a:off x="714375" y="3246438"/>
            <a:ext cx="214313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4214813" y="2071688"/>
            <a:ext cx="2786062" cy="64293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kern="1200" dirty="0" err="1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Extraction</a:t>
            </a:r>
            <a:endParaRPr lang="it-IT" b="1" kern="1200" dirty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4214813" y="3000375"/>
            <a:ext cx="2786062" cy="64293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kern="1200" dirty="0" err="1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Integration</a:t>
            </a:r>
            <a:endParaRPr lang="it-IT" b="1" kern="1200" dirty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4214813" y="3929063"/>
            <a:ext cx="2786062" cy="64293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kern="1200" dirty="0" err="1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Probability</a:t>
            </a:r>
            <a:endParaRPr lang="it-IT" sz="2800" b="1" kern="1200" dirty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5" name="Forma 34"/>
          <p:cNvCxnSpPr>
            <a:stCxn id="33" idx="2"/>
            <a:endCxn id="14" idx="2"/>
          </p:cNvCxnSpPr>
          <p:nvPr/>
        </p:nvCxnSpPr>
        <p:spPr>
          <a:xfrm rot="16200000" flipH="1">
            <a:off x="5732463" y="4446587"/>
            <a:ext cx="1428750" cy="1679575"/>
          </a:xfrm>
          <a:prstGeom prst="bentConnector2">
            <a:avLst/>
          </a:prstGeom>
          <a:ln w="381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stCxn id="31" idx="2"/>
            <a:endCxn id="32" idx="0"/>
          </p:cNvCxnSpPr>
          <p:nvPr/>
        </p:nvCxnSpPr>
        <p:spPr>
          <a:xfrm rot="5400000">
            <a:off x="5464969" y="2858294"/>
            <a:ext cx="285750" cy="158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>
            <a:stCxn id="32" idx="2"/>
            <a:endCxn id="33" idx="0"/>
          </p:cNvCxnSpPr>
          <p:nvPr/>
        </p:nvCxnSpPr>
        <p:spPr>
          <a:xfrm rot="5400000">
            <a:off x="5464969" y="3786981"/>
            <a:ext cx="285750" cy="158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rot="16200000" flipH="1">
            <a:off x="964406" y="4158457"/>
            <a:ext cx="2071687" cy="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rot="5400000">
            <a:off x="1355725" y="4122738"/>
            <a:ext cx="2001837" cy="158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15" idx="3"/>
            <a:endCxn id="31" idx="1"/>
          </p:cNvCxnSpPr>
          <p:nvPr/>
        </p:nvCxnSpPr>
        <p:spPr>
          <a:xfrm>
            <a:off x="3000375" y="2389188"/>
            <a:ext cx="1214438" cy="4762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26"/>
          <p:cNvGrpSpPr>
            <a:grpSpLocks/>
          </p:cNvGrpSpPr>
          <p:nvPr/>
        </p:nvGrpSpPr>
        <p:grpSpPr bwMode="auto">
          <a:xfrm>
            <a:off x="1428750" y="5214938"/>
            <a:ext cx="1571625" cy="1571625"/>
            <a:chOff x="1428750" y="5214938"/>
            <a:chExt cx="1571625" cy="1571625"/>
          </a:xfrm>
        </p:grpSpPr>
        <p:pic>
          <p:nvPicPr>
            <p:cNvPr id="40982" name="Picture 2" descr="C:\Documents and Settings\Administrator\Desktop\presentazione_flint\th_web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28750" y="5214938"/>
              <a:ext cx="1571625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CasellaDiTesto 23"/>
            <p:cNvSpPr txBox="1"/>
            <p:nvPr/>
          </p:nvSpPr>
          <p:spPr>
            <a:xfrm>
              <a:off x="1449388" y="5762625"/>
              <a:ext cx="1503362" cy="523875"/>
            </a:xfrm>
            <a:prstGeom prst="rect">
              <a:avLst/>
            </a:prstGeom>
            <a:noFill/>
            <a:effectLst>
              <a:outerShdw blurRad="203200" dir="1200000" algn="tl" rotWithShape="0">
                <a:schemeClr val="tx1">
                  <a:alpha val="77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2800" b="1" kern="1200" dirty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The Web</a:t>
              </a:r>
              <a:endParaRPr lang="it-IT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18/01/2011</a:t>
            </a:r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9A8DDD8-ED4D-4D32-9096-F9E23293F550}" type="slidenum"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54</a:t>
            </a:fld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defRPr/>
            </a:pPr>
            <a:r>
              <a:rPr lang="it-IT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Paolo Atzeni</a:t>
            </a:r>
            <a:endParaRPr lang="it-IT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Summary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exploitation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structure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essential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extracting</a:t>
            </a:r>
            <a:r>
              <a:rPr lang="it-IT" dirty="0" smtClean="0"/>
              <a:t> information </a:t>
            </a:r>
            <a:r>
              <a:rPr lang="it-IT" dirty="0" err="1" smtClean="0"/>
              <a:t>from</a:t>
            </a:r>
            <a:r>
              <a:rPr lang="it-IT" dirty="0" smtClean="0"/>
              <a:t> the Web</a:t>
            </a:r>
          </a:p>
          <a:p>
            <a:r>
              <a:rPr lang="it-IT" dirty="0" smtClean="0"/>
              <a:t>In the Web world, task </a:t>
            </a:r>
            <a:r>
              <a:rPr lang="it-IT" dirty="0" err="1" smtClean="0"/>
              <a:t>automation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needed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get</a:t>
            </a:r>
            <a:r>
              <a:rPr lang="it-IT" dirty="0" smtClean="0"/>
              <a:t> </a:t>
            </a:r>
            <a:r>
              <a:rPr lang="it-IT" dirty="0" err="1" smtClean="0"/>
              <a:t>scalability</a:t>
            </a:r>
            <a:endParaRPr lang="it-IT" dirty="0" smtClean="0"/>
          </a:p>
          <a:p>
            <a:r>
              <a:rPr lang="it-IT" dirty="0" err="1" smtClean="0"/>
              <a:t>Interaction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 (</a:t>
            </a:r>
            <a:r>
              <a:rPr lang="it-IT" dirty="0" err="1" smtClean="0"/>
              <a:t>extraction</a:t>
            </a:r>
            <a:r>
              <a:rPr lang="it-IT" dirty="0" smtClean="0"/>
              <a:t>, </a:t>
            </a:r>
            <a:r>
              <a:rPr lang="it-IT" dirty="0" err="1" smtClean="0"/>
              <a:t>search</a:t>
            </a:r>
            <a:r>
              <a:rPr lang="it-IT" dirty="0" smtClean="0"/>
              <a:t>, </a:t>
            </a:r>
            <a:r>
              <a:rPr lang="it-IT" dirty="0" err="1" smtClean="0"/>
              <a:t>transformation</a:t>
            </a:r>
            <a:r>
              <a:rPr lang="it-IT" dirty="0" smtClean="0"/>
              <a:t>, </a:t>
            </a:r>
            <a:r>
              <a:rPr lang="it-IT" dirty="0" err="1" smtClean="0"/>
              <a:t>integration</a:t>
            </a:r>
            <a:r>
              <a:rPr lang="it-IT" dirty="0" smtClean="0"/>
              <a:t>)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often</a:t>
            </a:r>
            <a:r>
              <a:rPr lang="it-IT" dirty="0" smtClean="0"/>
              <a:t> </a:t>
            </a:r>
            <a:r>
              <a:rPr lang="it-IT" smtClean="0"/>
              <a:t>important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Paolo Atzeni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D6EB-CEDA-48B7-8E5C-BE2241879FC4}" type="slidenum">
              <a:rPr lang="it-IT" smtClean="0"/>
              <a:pPr/>
              <a:t>55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Paolo Atzeni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4688-DC19-425C-865F-239711CC2B32}" type="slidenum">
              <a:rPr lang="en-US"/>
              <a:pPr/>
              <a:t>6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on the Web: </a:t>
            </a:r>
            <a:r>
              <a:rPr lang="en-GB" dirty="0"/>
              <a:t>classification </a:t>
            </a:r>
            <a:r>
              <a:rPr lang="en-GB" dirty="0" smtClean="0"/>
              <a:t>criteria</a:t>
            </a:r>
            <a:br>
              <a:rPr lang="en-GB" dirty="0" smtClean="0"/>
            </a:br>
            <a:r>
              <a:rPr lang="en-GB" dirty="0" smtClean="0"/>
              <a:t>(MOSES European project, FP5)</a:t>
            </a:r>
            <a:endParaRPr lang="en-GB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 action="ppaction://hlinksldjump"/>
              </a:rPr>
              <a:t>Format of the response</a:t>
            </a:r>
            <a:endParaRPr lang="en-GB" dirty="0"/>
          </a:p>
          <a:p>
            <a:r>
              <a:rPr lang="en-GB" dirty="0" smtClean="0">
                <a:hlinkClick r:id="rId4" action="ppaction://hlinksldjump"/>
              </a:rPr>
              <a:t>Involved sites</a:t>
            </a:r>
            <a:r>
              <a:rPr lang="en-GB" dirty="0" smtClean="0"/>
              <a:t>: </a:t>
            </a:r>
            <a:r>
              <a:rPr lang="en-GB" dirty="0"/>
              <a:t>number (one or more) </a:t>
            </a:r>
            <a:r>
              <a:rPr lang="en-GB" dirty="0" smtClean="0"/>
              <a:t>and relationship (of </a:t>
            </a:r>
            <a:r>
              <a:rPr lang="en-GB" dirty="0"/>
              <a:t>the same </a:t>
            </a:r>
            <a:r>
              <a:rPr lang="en-GB" dirty="0" smtClean="0"/>
              <a:t>organization or </a:t>
            </a:r>
            <a:r>
              <a:rPr lang="en-GB" dirty="0"/>
              <a:t>not)</a:t>
            </a:r>
          </a:p>
          <a:p>
            <a:r>
              <a:rPr lang="en-GB" dirty="0">
                <a:hlinkClick r:id="rId5" action="ppaction://hlinksldjump"/>
              </a:rPr>
              <a:t>Structure of the source information</a:t>
            </a:r>
            <a:endParaRPr lang="en-GB" dirty="0"/>
          </a:p>
          <a:p>
            <a:r>
              <a:rPr lang="en-GB" dirty="0">
                <a:hlinkClick r:id="rId6" action="ppaction://hlinksldjump"/>
              </a:rPr>
              <a:t>Extraction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Paolo Atzeni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9103-E45A-4CDB-9602-70C55F316427}" type="slidenum">
              <a:rPr lang="en-US"/>
              <a:pPr/>
              <a:t>7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Format of the response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simple </a:t>
            </a:r>
            <a:r>
              <a:rPr lang="en-GB" dirty="0" smtClean="0"/>
              <a:t>piece of data</a:t>
            </a:r>
            <a:endParaRPr lang="en-GB" dirty="0"/>
          </a:p>
          <a:p>
            <a:r>
              <a:rPr lang="en-GB" dirty="0"/>
              <a:t>A web page (or fragment of it)</a:t>
            </a:r>
          </a:p>
          <a:p>
            <a:r>
              <a:rPr lang="en-GB" dirty="0"/>
              <a:t>A tuple of data</a:t>
            </a:r>
          </a:p>
          <a:p>
            <a:r>
              <a:rPr lang="en-GB" dirty="0"/>
              <a:t>A </a:t>
            </a:r>
            <a:r>
              <a:rPr lang="en-GB" dirty="0" smtClean="0"/>
              <a:t>"concept"</a:t>
            </a:r>
            <a:endParaRPr lang="en-GB" dirty="0"/>
          </a:p>
          <a:p>
            <a:r>
              <a:rPr lang="en-GB" dirty="0"/>
              <a:t>A set or list of one of the above</a:t>
            </a:r>
          </a:p>
          <a:p>
            <a:r>
              <a:rPr lang="en-GB" dirty="0"/>
              <a:t>Natural language </a:t>
            </a:r>
            <a:r>
              <a:rPr lang="en-GB" dirty="0" smtClean="0"/>
              <a:t>(i.e., an explanation)</a:t>
            </a:r>
            <a:endParaRPr lang="en-US" dirty="0"/>
          </a:p>
        </p:txBody>
      </p:sp>
      <p:sp>
        <p:nvSpPr>
          <p:cNvPr id="2" name="Freccia a destra 1">
            <a:hlinkClick r:id="rId3" action="ppaction://hlinksldjump"/>
          </p:cNvPr>
          <p:cNvSpPr/>
          <p:nvPr/>
        </p:nvSpPr>
        <p:spPr bwMode="auto">
          <a:xfrm flipH="1">
            <a:off x="8100392" y="5877272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Paolo Atzeni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9EE1-E034-43DD-9657-0175B0A3045F}" type="slidenum">
              <a:rPr lang="en-US"/>
              <a:pPr/>
              <a:t>8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Involved sites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or more </a:t>
            </a:r>
          </a:p>
          <a:p>
            <a:r>
              <a:rPr lang="en-GB" dirty="0"/>
              <a:t>Of the same </a:t>
            </a:r>
            <a:r>
              <a:rPr lang="en-GB" dirty="0" smtClean="0"/>
              <a:t>organization or not</a:t>
            </a:r>
          </a:p>
          <a:p>
            <a:endParaRPr lang="en-GB" dirty="0" smtClean="0"/>
          </a:p>
          <a:p>
            <a:r>
              <a:rPr lang="en-GB" dirty="0" smtClean="0"/>
              <a:t>Sometimes also sites and local databases</a:t>
            </a:r>
            <a:endParaRPr lang="en-US" dirty="0"/>
          </a:p>
        </p:txBody>
      </p:sp>
      <p:sp>
        <p:nvSpPr>
          <p:cNvPr id="7" name="Freccia a destra 6">
            <a:hlinkClick r:id="rId3" action="ppaction://hlinksldjump"/>
          </p:cNvPr>
          <p:cNvSpPr/>
          <p:nvPr/>
        </p:nvSpPr>
        <p:spPr bwMode="auto">
          <a:xfrm flipH="1">
            <a:off x="8100392" y="5877272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18/01/2011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Paolo Atzeni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6682-D3A2-42ED-9ADF-BE45EED50B59}" type="slidenum">
              <a:rPr lang="en-US"/>
              <a:pPr/>
              <a:t>9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Structure of the source information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Information directly provided by the site(s) as a whole</a:t>
            </a:r>
          </a:p>
          <a:p>
            <a:r>
              <a:rPr lang="en-US"/>
              <a:t>Information available in the sites and correlated but not aggregated</a:t>
            </a:r>
          </a:p>
          <a:p>
            <a:r>
              <a:rPr lang="en-US"/>
              <a:t>Information available in the site in a unrelated way</a:t>
            </a:r>
          </a:p>
        </p:txBody>
      </p:sp>
      <p:sp>
        <p:nvSpPr>
          <p:cNvPr id="7" name="Freccia a destra 6">
            <a:hlinkClick r:id="rId3" action="ppaction://hlinksldjump"/>
          </p:cNvPr>
          <p:cNvSpPr/>
          <p:nvPr/>
        </p:nvSpPr>
        <p:spPr bwMode="auto">
          <a:xfrm flipH="1">
            <a:off x="8100392" y="5877272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SINF">
  <a:themeElements>
    <a:clrScheme name="SINF 14">
      <a:dk1>
        <a:srgbClr val="000000"/>
      </a:dk1>
      <a:lt1>
        <a:srgbClr val="FFFFFF"/>
      </a:lt1>
      <a:dk2>
        <a:srgbClr val="000099"/>
      </a:dk2>
      <a:lt2>
        <a:srgbClr val="808080"/>
      </a:lt2>
      <a:accent1>
        <a:srgbClr val="FFFFCC"/>
      </a:accent1>
      <a:accent2>
        <a:srgbClr val="0000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008A"/>
      </a:accent6>
      <a:hlink>
        <a:srgbClr val="000099"/>
      </a:hlink>
      <a:folHlink>
        <a:srgbClr val="000000"/>
      </a:folHlink>
    </a:clrScheme>
    <a:fontScheme name="SIN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N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F 8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99FF99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CAFFCA"/>
        </a:accent5>
        <a:accent6>
          <a:srgbClr val="00008A"/>
        </a:accent6>
        <a:hlink>
          <a:srgbClr val="0000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F 9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CCFFCC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00008A"/>
        </a:accent6>
        <a:hlink>
          <a:srgbClr val="0000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F 10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CCFFCC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B92D00"/>
        </a:accent6>
        <a:hlink>
          <a:srgbClr val="0000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F 1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FF99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2D00"/>
        </a:accent6>
        <a:hlink>
          <a:srgbClr val="0000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F 12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FFCC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B92D00"/>
        </a:accent6>
        <a:hlink>
          <a:srgbClr val="0000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F 13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FFCC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00008A"/>
        </a:accent6>
        <a:hlink>
          <a:srgbClr val="0000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F 14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FFFFCC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00008A"/>
        </a:accent6>
        <a:hlink>
          <a:srgbClr val="0000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NF 14">
    <a:dk1>
      <a:srgbClr val="000000"/>
    </a:dk1>
    <a:lt1>
      <a:srgbClr val="FFFFFF"/>
    </a:lt1>
    <a:dk2>
      <a:srgbClr val="000099"/>
    </a:dk2>
    <a:lt2>
      <a:srgbClr val="808080"/>
    </a:lt2>
    <a:accent1>
      <a:srgbClr val="FFFFCC"/>
    </a:accent1>
    <a:accent2>
      <a:srgbClr val="000099"/>
    </a:accent2>
    <a:accent3>
      <a:srgbClr val="FFFFFF"/>
    </a:accent3>
    <a:accent4>
      <a:srgbClr val="000000"/>
    </a:accent4>
    <a:accent5>
      <a:srgbClr val="FFFFE2"/>
    </a:accent5>
    <a:accent6>
      <a:srgbClr val="00008A"/>
    </a:accent6>
    <a:hlink>
      <a:srgbClr val="000099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SINF 14">
    <a:dk1>
      <a:srgbClr val="000000"/>
    </a:dk1>
    <a:lt1>
      <a:srgbClr val="FFFFFF"/>
    </a:lt1>
    <a:dk2>
      <a:srgbClr val="000099"/>
    </a:dk2>
    <a:lt2>
      <a:srgbClr val="808080"/>
    </a:lt2>
    <a:accent1>
      <a:srgbClr val="FFFFCC"/>
    </a:accent1>
    <a:accent2>
      <a:srgbClr val="000099"/>
    </a:accent2>
    <a:accent3>
      <a:srgbClr val="FFFFFF"/>
    </a:accent3>
    <a:accent4>
      <a:srgbClr val="000000"/>
    </a:accent4>
    <a:accent5>
      <a:srgbClr val="FFFFE2"/>
    </a:accent5>
    <a:accent6>
      <a:srgbClr val="00008A"/>
    </a:accent6>
    <a:hlink>
      <a:srgbClr val="000099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SINF 14">
    <a:dk1>
      <a:srgbClr val="000000"/>
    </a:dk1>
    <a:lt1>
      <a:srgbClr val="FFFFFF"/>
    </a:lt1>
    <a:dk2>
      <a:srgbClr val="000099"/>
    </a:dk2>
    <a:lt2>
      <a:srgbClr val="808080"/>
    </a:lt2>
    <a:accent1>
      <a:srgbClr val="FFFFCC"/>
    </a:accent1>
    <a:accent2>
      <a:srgbClr val="000099"/>
    </a:accent2>
    <a:accent3>
      <a:srgbClr val="FFFFFF"/>
    </a:accent3>
    <a:accent4>
      <a:srgbClr val="000000"/>
    </a:accent4>
    <a:accent5>
      <a:srgbClr val="FFFFE2"/>
    </a:accent5>
    <a:accent6>
      <a:srgbClr val="00008A"/>
    </a:accent6>
    <a:hlink>
      <a:srgbClr val="000099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SINF 14">
    <a:dk1>
      <a:srgbClr val="000000"/>
    </a:dk1>
    <a:lt1>
      <a:srgbClr val="FFFFFF"/>
    </a:lt1>
    <a:dk2>
      <a:srgbClr val="000099"/>
    </a:dk2>
    <a:lt2>
      <a:srgbClr val="808080"/>
    </a:lt2>
    <a:accent1>
      <a:srgbClr val="FFFFCC"/>
    </a:accent1>
    <a:accent2>
      <a:srgbClr val="000099"/>
    </a:accent2>
    <a:accent3>
      <a:srgbClr val="FFFFFF"/>
    </a:accent3>
    <a:accent4>
      <a:srgbClr val="000000"/>
    </a:accent4>
    <a:accent5>
      <a:srgbClr val="FFFFE2"/>
    </a:accent5>
    <a:accent6>
      <a:srgbClr val="00008A"/>
    </a:accent6>
    <a:hlink>
      <a:srgbClr val="000099"/>
    </a:hlink>
    <a:folHlink>
      <a:srgbClr val="000000"/>
    </a:folHlink>
  </a:clrScheme>
</a:themeOverride>
</file>

<file path=ppt/theme/themeOverride5.xml><?xml version="1.0" encoding="utf-8"?>
<a:themeOverride xmlns:a="http://schemas.openxmlformats.org/drawingml/2006/main">
  <a:clrScheme name="SINF 14">
    <a:dk1>
      <a:srgbClr val="000000"/>
    </a:dk1>
    <a:lt1>
      <a:srgbClr val="FFFFFF"/>
    </a:lt1>
    <a:dk2>
      <a:srgbClr val="000099"/>
    </a:dk2>
    <a:lt2>
      <a:srgbClr val="808080"/>
    </a:lt2>
    <a:accent1>
      <a:srgbClr val="FFFFCC"/>
    </a:accent1>
    <a:accent2>
      <a:srgbClr val="000099"/>
    </a:accent2>
    <a:accent3>
      <a:srgbClr val="FFFFFF"/>
    </a:accent3>
    <a:accent4>
      <a:srgbClr val="000000"/>
    </a:accent4>
    <a:accent5>
      <a:srgbClr val="FFFFE2"/>
    </a:accent5>
    <a:accent6>
      <a:srgbClr val="00008A"/>
    </a:accent6>
    <a:hlink>
      <a:srgbClr val="000099"/>
    </a:hlink>
    <a:folHlink>
      <a:srgbClr val="000000"/>
    </a:folHlink>
  </a:clrScheme>
</a:themeOverride>
</file>

<file path=ppt/theme/themeOverride6.xml><?xml version="1.0" encoding="utf-8"?>
<a:themeOverride xmlns:a="http://schemas.openxmlformats.org/drawingml/2006/main">
  <a:clrScheme name="SINF 14">
    <a:dk1>
      <a:srgbClr val="000000"/>
    </a:dk1>
    <a:lt1>
      <a:srgbClr val="FFFFFF"/>
    </a:lt1>
    <a:dk2>
      <a:srgbClr val="000099"/>
    </a:dk2>
    <a:lt2>
      <a:srgbClr val="808080"/>
    </a:lt2>
    <a:accent1>
      <a:srgbClr val="FFFFCC"/>
    </a:accent1>
    <a:accent2>
      <a:srgbClr val="000099"/>
    </a:accent2>
    <a:accent3>
      <a:srgbClr val="FFFFFF"/>
    </a:accent3>
    <a:accent4>
      <a:srgbClr val="000000"/>
    </a:accent4>
    <a:accent5>
      <a:srgbClr val="FFFFE2"/>
    </a:accent5>
    <a:accent6>
      <a:srgbClr val="00008A"/>
    </a:accent6>
    <a:hlink>
      <a:srgbClr val="000099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12790</TotalTime>
  <Words>2759</Words>
  <Application>Microsoft Office PowerPoint</Application>
  <PresentationFormat>Presentazione su schermo (4:3)</PresentationFormat>
  <Paragraphs>654</Paragraphs>
  <Slides>55</Slides>
  <Notes>55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56" baseType="lpstr">
      <vt:lpstr>SINF</vt:lpstr>
      <vt:lpstr>To structure or not to structure,  is that the question? </vt:lpstr>
      <vt:lpstr>Content</vt:lpstr>
      <vt:lpstr>Content</vt:lpstr>
      <vt:lpstr>Web and Databases (1)</vt:lpstr>
      <vt:lpstr>What do we do with the Web?</vt:lpstr>
      <vt:lpstr>Questions on the Web: classification criteria (MOSES European project, FP5)</vt:lpstr>
      <vt:lpstr>Format of the response</vt:lpstr>
      <vt:lpstr>Involved sites</vt:lpstr>
      <vt:lpstr>Structure of the source information</vt:lpstr>
      <vt:lpstr>Extraction process</vt:lpstr>
      <vt:lpstr>Content</vt:lpstr>
      <vt:lpstr>Web and Databases (2)</vt:lpstr>
      <vt:lpstr>Workshop on Semistructured Data at Sigmod 1997</vt:lpstr>
      <vt:lpstr>Presentazione standard di PowerPoint</vt:lpstr>
      <vt:lpstr>Presentazione standard di PowerPoint</vt:lpstr>
      <vt:lpstr>Transformations</vt:lpstr>
      <vt:lpstr>The Araneus Project</vt:lpstr>
      <vt:lpstr>Example Applications</vt:lpstr>
      <vt:lpstr>The Integrated Web Museum</vt:lpstr>
      <vt:lpstr>The Integrated Web Museum</vt:lpstr>
      <vt:lpstr>Integration of Web Sites: The Integrated Web Museum</vt:lpstr>
      <vt:lpstr>Web Site Re-Engineering: ACM Sigmod Record in XML</vt:lpstr>
      <vt:lpstr>Presentazione standard di PowerPoint</vt:lpstr>
      <vt:lpstr>Presentazione standard di PowerPoint</vt:lpstr>
      <vt:lpstr>Presentazione standard di PowerPoint</vt:lpstr>
      <vt:lpstr>Building Applications in Araneus</vt:lpstr>
      <vt:lpstr>Building Applications in Araneus Phase A: Reverse Engineering</vt:lpstr>
      <vt:lpstr>Content</vt:lpstr>
      <vt:lpstr>Information Extraction Task</vt:lpstr>
      <vt:lpstr>Notion of Wrapper</vt:lpstr>
      <vt:lpstr>Intuition Behind Extraction</vt:lpstr>
      <vt:lpstr>The Araneus Wrapper Toolkit</vt:lpstr>
      <vt:lpstr>The Araneus Wrapper Toolkit: Minerva + Editor</vt:lpstr>
      <vt:lpstr>Development of wrappers</vt:lpstr>
      <vt:lpstr>Observation</vt:lpstr>
      <vt:lpstr>A related topic: Grammar Inference</vt:lpstr>
      <vt:lpstr>The RoadRunner Approach</vt:lpstr>
      <vt:lpstr>The Schema Finding Problem</vt:lpstr>
      <vt:lpstr>The Schema Finding Problem</vt:lpstr>
      <vt:lpstr>The RoadRunner Approach</vt:lpstr>
      <vt:lpstr>Contributions of RoadRunner</vt:lpstr>
      <vt:lpstr>Content</vt:lpstr>
      <vt:lpstr>Data Extraction and Integration  from Imprecise Web Sources </vt:lpstr>
      <vt:lpstr>Flint</vt:lpstr>
      <vt:lpstr>Example</vt:lpstr>
      <vt:lpstr>Flint goals</vt:lpstr>
      <vt:lpstr>Flint goals</vt:lpstr>
      <vt:lpstr>Extraction and Integration</vt:lpstr>
      <vt:lpstr>Flint main components</vt:lpstr>
      <vt:lpstr>Crawling</vt:lpstr>
      <vt:lpstr>The crawler, approach</vt:lpstr>
      <vt:lpstr>Data and Sources Reliability</vt:lpstr>
      <vt:lpstr>System architecture</vt:lpstr>
      <vt:lpstr>System architecture</vt:lpstr>
      <vt:lpstr>Summary</vt:lpstr>
    </vt:vector>
  </TitlesOfParts>
  <Company>Dipartimento di Informatica e Automazione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Sistemi informativi  (nuovo ordinamento, laurea specialistica) 2003-2004</dc:title>
  <dc:creator>Prof. Paolo Atzeni</dc:creator>
  <cp:lastModifiedBy>atzeni</cp:lastModifiedBy>
  <cp:revision>262</cp:revision>
  <cp:lastPrinted>2000-09-08T13:34:30Z</cp:lastPrinted>
  <dcterms:created xsi:type="dcterms:W3CDTF">2004-12-07T07:29:17Z</dcterms:created>
  <dcterms:modified xsi:type="dcterms:W3CDTF">2011-01-18T14:53:11Z</dcterms:modified>
</cp:coreProperties>
</file>